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7" r:id="rId2"/>
    <p:sldId id="259" r:id="rId3"/>
    <p:sldId id="303" r:id="rId4"/>
    <p:sldId id="288" r:id="rId5"/>
    <p:sldId id="289" r:id="rId6"/>
    <p:sldId id="290" r:id="rId7"/>
    <p:sldId id="333" r:id="rId8"/>
    <p:sldId id="291" r:id="rId9"/>
    <p:sldId id="323" r:id="rId10"/>
    <p:sldId id="326" r:id="rId11"/>
    <p:sldId id="292" r:id="rId12"/>
    <p:sldId id="313" r:id="rId13"/>
    <p:sldId id="260" r:id="rId14"/>
    <p:sldId id="293" r:id="rId15"/>
    <p:sldId id="321" r:id="rId16"/>
    <p:sldId id="261" r:id="rId17"/>
    <p:sldId id="334" r:id="rId18"/>
    <p:sldId id="335" r:id="rId19"/>
    <p:sldId id="336" r:id="rId20"/>
    <p:sldId id="337" r:id="rId21"/>
    <p:sldId id="300" r:id="rId22"/>
    <p:sldId id="298" r:id="rId23"/>
    <p:sldId id="322" r:id="rId24"/>
    <p:sldId id="349" r:id="rId25"/>
    <p:sldId id="340" r:id="rId26"/>
    <p:sldId id="268" r:id="rId27"/>
    <p:sldId id="325" r:id="rId28"/>
    <p:sldId id="347" r:id="rId29"/>
    <p:sldId id="348" r:id="rId30"/>
    <p:sldId id="262" r:id="rId31"/>
    <p:sldId id="309" r:id="rId32"/>
    <p:sldId id="266" r:id="rId33"/>
    <p:sldId id="269" r:id="rId34"/>
    <p:sldId id="345" r:id="rId35"/>
    <p:sldId id="270" r:id="rId36"/>
    <p:sldId id="327" r:id="rId37"/>
    <p:sldId id="304" r:id="rId38"/>
    <p:sldId id="274" r:id="rId39"/>
    <p:sldId id="275" r:id="rId40"/>
    <p:sldId id="329" r:id="rId41"/>
    <p:sldId id="344" r:id="rId42"/>
    <p:sldId id="263" r:id="rId43"/>
    <p:sldId id="346" r:id="rId44"/>
    <p:sldId id="317" r:id="rId45"/>
    <p:sldId id="276" r:id="rId46"/>
    <p:sldId id="315" r:id="rId47"/>
    <p:sldId id="264" r:id="rId48"/>
    <p:sldId id="342" r:id="rId49"/>
    <p:sldId id="350" r:id="rId50"/>
    <p:sldId id="278" r:id="rId51"/>
    <p:sldId id="312" r:id="rId52"/>
    <p:sldId id="330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532" autoAdjust="0"/>
  </p:normalViewPr>
  <p:slideViewPr>
    <p:cSldViewPr snapToGrid="0">
      <p:cViewPr varScale="1">
        <p:scale>
          <a:sx n="103" d="100"/>
          <a:sy n="103" d="100"/>
        </p:scale>
        <p:origin x="138" y="4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0.jpeg>
</file>

<file path=ppt/media/image11.jpeg>
</file>

<file path=ppt/media/image16.png>
</file>

<file path=ppt/media/image17.png>
</file>

<file path=ppt/media/image18.jpeg>
</file>

<file path=ppt/media/image19.png>
</file>

<file path=ppt/media/image2.jpg>
</file>

<file path=ppt/media/image20.png>
</file>

<file path=ppt/media/image21.jpe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3.jpeg>
</file>

<file path=ppt/media/image32.png>
</file>

<file path=ppt/media/image33.png>
</file>

<file path=ppt/media/image34.png>
</file>

<file path=ppt/media/image36.jpg>
</file>

<file path=ppt/media/image37.jpeg>
</file>

<file path=ppt/media/image38.jpg>
</file>

<file path=ppt/media/image39.png>
</file>

<file path=ppt/media/image4.png>
</file>

<file path=ppt/media/image40.png>
</file>

<file path=ppt/media/image41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png>
</file>

<file path=ppt/media/image50.png>
</file>

<file path=ppt/media/image51.png>
</file>

<file path=ppt/media/image52.png>
</file>

<file path=ppt/media/image53.png>
</file>

<file path=ppt/media/image54.jpg>
</file>

<file path=ppt/media/image55.png>
</file>

<file path=ppt/media/image56.png>
</file>

<file path=ppt/media/image5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3B94C-0373-4EA6-96BF-E9783890E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122363"/>
            <a:ext cx="6629399" cy="2488584"/>
          </a:xfrm>
        </p:spPr>
        <p:txBody>
          <a:bodyPr wrap="square"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610E96-9C95-4196-997C-563D4EFA8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02037"/>
            <a:ext cx="6629399" cy="1725793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44EED-73EF-47F3-B788-790F1FCBA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9F253-6DAB-42E2-BB28-C797BC23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8E8C4-CD5D-40FB-8748-AE82F71C0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9A5C43E-BF1E-435B-9B7C-973F8F39E15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122363"/>
            <a:ext cx="2743200" cy="5054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9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10B44-5817-4B5A-B8BD-21D41B030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041D7-2F80-4DD1-A7D1-999146B91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87C7AA-B643-404D-97F3-853C45D9C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717AED-D6E2-4A06-B212-E8C1620EE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B7CDF-2844-4D1F-A386-41D34C8FC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7F61A-9075-4B1F-895F-9CCA1015A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442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4B49F-4090-4237-B648-640A18529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A59BD7-4C04-43F5-964C-A2128BF8F0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4979B-7D0D-4F04-B4D0-5DCE240F7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89487-4FB7-4C38-A48E-C15024295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26325C-ECC0-4D4E-A066-FA6339883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04472F-C0E2-465D-98A8-C512CA9A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6769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99870-F222-4DB4-AFA2-152CCDAC3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ABE8-442D-4DE2-8C21-B7C46C0B8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E9263-0686-42E5-9265-EC3D58B2B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A7A60-9707-4E85-B88A-5F763E59B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3E65D-5F6D-4A28-BEC2-AB1B7AF84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294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7A554C-9102-4F6E-BFB2-833BB179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14F7D0-FA55-4EB2-B7FD-EB12B6FA4F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AF81F-AFA2-4B7D-863E-637BAA914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852E-584D-4AC8-8233-610507209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4D814-FCC9-4F4B-A9DA-50A526D38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3501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4CF63-59D8-4390-A000-E11758AF8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17F1E4-A8F2-4C08-8BC8-B6CD33E21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B7DDC-7E1C-46F4-8CAB-F15A7DF53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5BAB0-A72B-469C-8622-55A998D43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23CD0-7021-456E-AE5A-542DF6747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768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3B94C-0373-4EA6-96BF-E9783890E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122363"/>
            <a:ext cx="6629399" cy="2488584"/>
          </a:xfrm>
        </p:spPr>
        <p:txBody>
          <a:bodyPr wrap="square"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610E96-9C95-4196-997C-563D4EFA8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02037"/>
            <a:ext cx="6629399" cy="1725793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44EED-73EF-47F3-B788-790F1FCBA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9F253-6DAB-42E2-BB28-C797BC23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8E8C4-CD5D-40FB-8748-AE82F71C0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9A5C43E-BF1E-435B-9B7C-973F8F39E15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-1597794" y="1122363"/>
            <a:ext cx="5636394" cy="5054600"/>
          </a:xfrm>
        </p:spPr>
        <p:txBody>
          <a:bodyPr bIns="0" anchor="ctr" anchorCtr="0">
            <a:noAutofit/>
          </a:bodyPr>
          <a:lstStyle>
            <a:lvl1pPr marL="0" indent="0" algn="r">
              <a:spcBef>
                <a:spcPts val="0"/>
              </a:spcBef>
              <a:buNone/>
              <a:defRPr sz="45000"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</a:lstStyle>
          <a:p>
            <a:pPr lvl="0"/>
            <a:r>
              <a:rPr lang="fr-FR" dirty="0"/>
              <a:t>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5695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D275E1E-8BBE-4209-AA45-596504707B2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0" y="0"/>
            <a:ext cx="12191999" cy="6176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55050-3B63-417E-8D07-8841870A5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36268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56B79A-ADBF-4CC5-A9C4-A77C079C5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D37C20-1B0A-4100-8F3B-E8850252E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C8F45-BC7C-4260-B23B-5E68A62E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33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D53BB-D318-4C98-B8F4-91A2EC78E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E3EF-7464-44DC-BD92-121242D8E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1EC8A-71ED-4405-8006-C8B077071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20CED-C403-48D7-89E5-477E4EF00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C993C-8FDC-4F37-A177-3CA52EDAE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350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19481-6B88-4551-A4AF-CAECE6C72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ln>
            <a:noFill/>
          </a:ln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FC88C-B250-49E2-AA78-B2A1F7732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B9B87-5781-4877-8AD4-48E064FA3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6E9ED-47D6-4AA6-801C-CD1F162C6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108AF8-F22F-4285-B818-1056C64F1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641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A052B-1BB0-48C0-AD95-D4605DD93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E5E9C-FE3A-47C2-96BE-4749102282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00C703-2EEA-41CD-9340-69CC543F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5CCC82-ACBA-4CE9-BC3F-D709E3545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6D248C-C9A6-46E3-BCE2-1FB5582D8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5BE563-ACFE-458D-AD77-41B3182C9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623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A4644-7927-4298-B671-48CC60F52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DBFBC-2744-4F1F-A161-288450154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72398" y="1681163"/>
            <a:ext cx="4262634" cy="823912"/>
          </a:xfrm>
        </p:spPr>
        <p:txBody>
          <a:bodyPr anchor="b"/>
          <a:lstStyle>
            <a:lvl1pPr marL="0" indent="0" algn="r">
              <a:buNone/>
              <a:defRPr lang="en-US" dirty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9E408-604B-4B7C-996C-C42C9B563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72398" y="2505075"/>
            <a:ext cx="4262634" cy="3684588"/>
          </a:xfrm>
        </p:spPr>
        <p:txBody>
          <a:bodyPr/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GB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177FA5-1441-49CF-B8FD-E2B9071F2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107015" y="1681163"/>
            <a:ext cx="4283626" cy="823912"/>
          </a:xfrm>
        </p:spPr>
        <p:txBody>
          <a:bodyPr anchor="b"/>
          <a:lstStyle>
            <a:lvl1pPr marL="0" indent="0" algn="r">
              <a:buNone/>
              <a:defRPr lang="en-US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F88217-7A89-4E8F-810C-5BADDFB597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107015" y="2505075"/>
            <a:ext cx="4283626" cy="3684588"/>
          </a:xfrm>
        </p:spPr>
        <p:txBody>
          <a:bodyPr/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GB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B61801-27AF-4CF2-89CB-DB87885BC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1C8C31-56FB-4CBC-862E-4847A5441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E54355-4A59-4782-95F4-CA011EBD5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981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241E-7CD1-4B0E-AD47-5196EAC92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59D757-1FC0-4D3A-80BD-506CCEA0C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37F94-15FC-42AA-9BAA-C83489ED2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CA18A0-3B3D-4AE5-82A8-94CEB35BC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5556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F457B0-F72E-4BF3-A77A-99CD1EA2F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6327E7-D2E7-489C-BAD5-4D41E640F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1282E-DEB8-4710-B292-3E935A6D8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2820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87C481-759A-4198-9D45-7F4884A44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EBA3-935B-4FA9-A2FF-5A342C88B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C89A8-8AE1-4F47-9DA1-825D7B4973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EB93C-638D-48DA-9ED4-2FC2BAE17C46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19487-57BE-4AE9-91E2-398138EDD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21EB7-24E8-4E31-B124-B3F9528F58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A187E-3B1D-49CC-A6C2-74DAB6A28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754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>
            <a:noFill/>
          </a:ln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2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6.png"/><Relationship Id="rId4" Type="http://schemas.openxmlformats.org/officeDocument/2006/relationships/image" Target="../media/image39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image" Target="../media/image11.jpeg"/><Relationship Id="rId7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12.emf"/><Relationship Id="rId9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image" Target="../media/image11.jpeg"/><Relationship Id="rId7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12.emf"/><Relationship Id="rId9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219D01E-3C51-4284-93C1-F868AEF9AF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919" t="2010" r="1234" b="62298"/>
          <a:stretch/>
        </p:blipFill>
        <p:spPr>
          <a:xfrm>
            <a:off x="154721" y="171359"/>
            <a:ext cx="11882558" cy="65152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44E75B-D3CD-4872-8C89-D112B0228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303596"/>
          </a:xfrm>
        </p:spPr>
        <p:txBody>
          <a:bodyPr>
            <a:noAutofit/>
          </a:bodyPr>
          <a:lstStyle/>
          <a:p>
            <a:r>
              <a:rPr lang="fr-FR" sz="3200" dirty="0" err="1"/>
              <a:t>Mountain</a:t>
            </a:r>
            <a:r>
              <a:rPr lang="fr-FR" sz="3200" dirty="0"/>
              <a:t> </a:t>
            </a:r>
            <a:r>
              <a:rPr lang="fr-FR" sz="3200" dirty="0" err="1"/>
              <a:t>grassland</a:t>
            </a:r>
            <a:r>
              <a:rPr lang="fr-FR" sz="3200" dirty="0"/>
              <a:t> </a:t>
            </a:r>
            <a:r>
              <a:rPr lang="fr-FR" sz="3200" dirty="0" err="1"/>
              <a:t>dynamics</a:t>
            </a:r>
            <a:r>
              <a:rPr lang="fr-FR" sz="3200" dirty="0"/>
              <a:t>: </a:t>
            </a:r>
            <a:r>
              <a:rPr lang="fr-FR" sz="3200" dirty="0" err="1"/>
              <a:t>integrating</a:t>
            </a:r>
            <a:r>
              <a:rPr lang="fr-FR" sz="3200" dirty="0"/>
              <a:t> </a:t>
            </a:r>
            <a:r>
              <a:rPr lang="fr-FR" sz="3200" dirty="0" err="1"/>
              <a:t>phenotypic</a:t>
            </a:r>
            <a:r>
              <a:rPr lang="fr-FR" sz="3200" dirty="0"/>
              <a:t> </a:t>
            </a:r>
            <a:r>
              <a:rPr lang="fr-FR" sz="3200" dirty="0" err="1"/>
              <a:t>plasticity</a:t>
            </a:r>
            <a:r>
              <a:rPr lang="fr-FR" sz="3200" dirty="0"/>
              <a:t> in a new agent-</a:t>
            </a:r>
            <a:r>
              <a:rPr lang="fr-FR" sz="3200" dirty="0" err="1"/>
              <a:t>based</a:t>
            </a:r>
            <a:r>
              <a:rPr lang="fr-FR" sz="3200" dirty="0"/>
              <a:t> model</a:t>
            </a:r>
            <a:endParaRPr lang="en-GB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0316B6-7A89-43EB-AFD7-5B1EE5099C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71192"/>
            <a:ext cx="9144000" cy="2127379"/>
          </a:xfrm>
        </p:spPr>
        <p:txBody>
          <a:bodyPr>
            <a:normAutofit/>
          </a:bodyPr>
          <a:lstStyle/>
          <a:p>
            <a:r>
              <a:rPr lang="fr-FR" sz="1800" dirty="0" err="1"/>
              <a:t>Ph.D</a:t>
            </a:r>
            <a:r>
              <a:rPr lang="fr-FR" sz="1800" dirty="0"/>
              <a:t>. </a:t>
            </a:r>
            <a:r>
              <a:rPr lang="fr-FR" sz="1800" dirty="0" err="1"/>
              <a:t>defence</a:t>
            </a:r>
            <a:r>
              <a:rPr lang="fr-FR" sz="1800" dirty="0"/>
              <a:t> of</a:t>
            </a:r>
          </a:p>
          <a:p>
            <a:r>
              <a:rPr lang="fr-FR" b="1" dirty="0"/>
              <a:t>Clément Viguier</a:t>
            </a:r>
          </a:p>
          <a:p>
            <a:r>
              <a:rPr lang="fr-FR" sz="1800" dirty="0" err="1"/>
              <a:t>realised</a:t>
            </a:r>
            <a:r>
              <a:rPr lang="fr-FR" sz="1800" dirty="0"/>
              <a:t> </a:t>
            </a:r>
            <a:r>
              <a:rPr lang="fr-FR" sz="1800" dirty="0" err="1"/>
              <a:t>under</a:t>
            </a:r>
            <a:r>
              <a:rPr lang="fr-FR" sz="1800" dirty="0"/>
              <a:t> the supervision of</a:t>
            </a:r>
          </a:p>
          <a:p>
            <a:r>
              <a:rPr lang="fr-FR" sz="1800" b="1" dirty="0"/>
              <a:t>Björn </a:t>
            </a:r>
            <a:r>
              <a:rPr lang="fr-FR" sz="1800" b="1" dirty="0" err="1"/>
              <a:t>Reineking</a:t>
            </a:r>
            <a:endParaRPr lang="fr-FR" sz="1800" b="1" dirty="0"/>
          </a:p>
          <a:p>
            <a:r>
              <a:rPr lang="fr-FR" sz="1800" dirty="0"/>
              <a:t>at IRSTEA Grenoble – LESSEM</a:t>
            </a:r>
            <a:endParaRPr lang="en-GB" sz="18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0A9271-93D9-450E-9E1C-6E1E1CB17581}"/>
              </a:ext>
            </a:extLst>
          </p:cNvPr>
          <p:cNvGrpSpPr/>
          <p:nvPr/>
        </p:nvGrpSpPr>
        <p:grpSpPr>
          <a:xfrm>
            <a:off x="1335833" y="5085185"/>
            <a:ext cx="9520334" cy="1446244"/>
            <a:chOff x="1408923" y="5085185"/>
            <a:chExt cx="9520334" cy="1446244"/>
          </a:xfrm>
        </p:grpSpPr>
        <p:sp>
          <p:nvSpPr>
            <p:cNvPr id="4" name="Subtitle 2">
              <a:extLst>
                <a:ext uri="{FF2B5EF4-FFF2-40B4-BE49-F238E27FC236}">
                  <a16:creationId xmlns:a16="http://schemas.microsoft.com/office/drawing/2014/main" id="{2322C900-5416-4682-9F6F-AC5EE4347DCF}"/>
                </a:ext>
              </a:extLst>
            </p:cNvPr>
            <p:cNvSpPr txBox="1">
              <a:spLocks/>
            </p:cNvSpPr>
            <p:nvPr/>
          </p:nvSpPr>
          <p:spPr>
            <a:xfrm>
              <a:off x="1408923" y="5085185"/>
              <a:ext cx="2080726" cy="144624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</a:pPr>
              <a:r>
                <a:rPr lang="fr-FR" sz="1800" dirty="0"/>
                <a:t>Uta Berger</a:t>
              </a:r>
            </a:p>
            <a:p>
              <a:pPr>
                <a:lnSpc>
                  <a:spcPct val="110000"/>
                </a:lnSpc>
              </a:pPr>
              <a:r>
                <a:rPr lang="fr-FR" sz="1800" dirty="0" err="1"/>
                <a:t>Technische</a:t>
              </a:r>
              <a:r>
                <a:rPr lang="fr-FR" sz="1800" dirty="0"/>
                <a:t> </a:t>
              </a:r>
              <a:r>
                <a:rPr lang="fr-FR" sz="1800" dirty="0" err="1"/>
                <a:t>Universitat</a:t>
              </a:r>
              <a:r>
                <a:rPr lang="fr-FR" sz="1800" dirty="0"/>
                <a:t> Dresden</a:t>
              </a:r>
            </a:p>
            <a:p>
              <a:pPr>
                <a:lnSpc>
                  <a:spcPct val="110000"/>
                </a:lnSpc>
              </a:pPr>
              <a:r>
                <a:rPr lang="fr-FR" sz="1800" dirty="0"/>
                <a:t> Rapporteur</a:t>
              </a:r>
            </a:p>
          </p:txBody>
        </p:sp>
        <p:sp>
          <p:nvSpPr>
            <p:cNvPr id="5" name="Subtitle 2">
              <a:extLst>
                <a:ext uri="{FF2B5EF4-FFF2-40B4-BE49-F238E27FC236}">
                  <a16:creationId xmlns:a16="http://schemas.microsoft.com/office/drawing/2014/main" id="{5A4FA575-BE9E-45E0-8635-04DCBD994A2C}"/>
                </a:ext>
              </a:extLst>
            </p:cNvPr>
            <p:cNvSpPr txBox="1">
              <a:spLocks/>
            </p:cNvSpPr>
            <p:nvPr/>
          </p:nvSpPr>
          <p:spPr>
            <a:xfrm>
              <a:off x="3836955" y="5085185"/>
              <a:ext cx="2236237" cy="144624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</a:pPr>
              <a:r>
                <a:rPr lang="fr-FR" sz="1800" dirty="0"/>
                <a:t>Marie-Laure </a:t>
              </a:r>
              <a:r>
                <a:rPr lang="fr-FR" sz="1800" dirty="0" err="1"/>
                <a:t>Navas</a:t>
              </a:r>
              <a:endParaRPr lang="fr-FR" sz="1800" dirty="0"/>
            </a:p>
            <a:p>
              <a:pPr>
                <a:lnSpc>
                  <a:spcPct val="110000"/>
                </a:lnSpc>
              </a:pPr>
              <a:r>
                <a:rPr lang="fr-FR" sz="1800" dirty="0"/>
                <a:t>Montpellier SUPAGRO</a:t>
              </a:r>
            </a:p>
            <a:p>
              <a:pPr>
                <a:lnSpc>
                  <a:spcPct val="110000"/>
                </a:lnSpc>
              </a:pPr>
              <a:r>
                <a:rPr lang="fr-FR" sz="1800" dirty="0"/>
                <a:t>Rapporteur</a:t>
              </a:r>
            </a:p>
          </p:txBody>
        </p:sp>
        <p:sp>
          <p:nvSpPr>
            <p:cNvPr id="6" name="Subtitle 2">
              <a:extLst>
                <a:ext uri="{FF2B5EF4-FFF2-40B4-BE49-F238E27FC236}">
                  <a16:creationId xmlns:a16="http://schemas.microsoft.com/office/drawing/2014/main" id="{351492B8-D99C-44E9-8462-2C8D78C0A235}"/>
                </a:ext>
              </a:extLst>
            </p:cNvPr>
            <p:cNvSpPr txBox="1">
              <a:spLocks/>
            </p:cNvSpPr>
            <p:nvPr/>
          </p:nvSpPr>
          <p:spPr>
            <a:xfrm>
              <a:off x="6420498" y="5085185"/>
              <a:ext cx="2080726" cy="144624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</a:pPr>
              <a:r>
                <a:rPr lang="fr-FR" sz="1800" dirty="0"/>
                <a:t>Annabel Porte</a:t>
              </a:r>
            </a:p>
            <a:p>
              <a:pPr>
                <a:lnSpc>
                  <a:spcPct val="110000"/>
                </a:lnSpc>
              </a:pPr>
              <a:r>
                <a:rPr lang="fr-FR" sz="1800" dirty="0"/>
                <a:t>INRA – Université de Bordeaux</a:t>
              </a:r>
            </a:p>
            <a:p>
              <a:pPr>
                <a:lnSpc>
                  <a:spcPct val="110000"/>
                </a:lnSpc>
              </a:pPr>
              <a:r>
                <a:rPr lang="fr-FR" sz="1800" dirty="0"/>
                <a:t> Examinatrice</a:t>
              </a:r>
            </a:p>
          </p:txBody>
        </p:sp>
        <p:sp>
          <p:nvSpPr>
            <p:cNvPr id="7" name="Subtitle 2">
              <a:extLst>
                <a:ext uri="{FF2B5EF4-FFF2-40B4-BE49-F238E27FC236}">
                  <a16:creationId xmlns:a16="http://schemas.microsoft.com/office/drawing/2014/main" id="{45563948-E6F7-4E32-978F-564919E0210F}"/>
                </a:ext>
              </a:extLst>
            </p:cNvPr>
            <p:cNvSpPr txBox="1">
              <a:spLocks/>
            </p:cNvSpPr>
            <p:nvPr/>
          </p:nvSpPr>
          <p:spPr>
            <a:xfrm>
              <a:off x="8848531" y="5085185"/>
              <a:ext cx="2080726" cy="144624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</a:pPr>
              <a:r>
                <a:rPr lang="fr-FR" sz="1800" dirty="0"/>
                <a:t>François Munoz</a:t>
              </a:r>
            </a:p>
            <a:p>
              <a:pPr>
                <a:lnSpc>
                  <a:spcPct val="110000"/>
                </a:lnSpc>
              </a:pPr>
              <a:r>
                <a:rPr lang="fr-FR" sz="1800" dirty="0"/>
                <a:t>LECA – Université Grenoble Alpes</a:t>
              </a:r>
            </a:p>
            <a:p>
              <a:pPr>
                <a:lnSpc>
                  <a:spcPct val="110000"/>
                </a:lnSpc>
              </a:pPr>
              <a:r>
                <a:rPr lang="fr-FR" sz="1800" dirty="0"/>
                <a:t>Examinateur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3511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08573-3EE3-422C-ADD4-E8C16A35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091247" cy="1325563"/>
          </a:xfrm>
        </p:spPr>
        <p:txBody>
          <a:bodyPr/>
          <a:lstStyle/>
          <a:p>
            <a:r>
              <a:rPr lang="fr-FR" dirty="0" err="1"/>
              <a:t>We</a:t>
            </a:r>
            <a:r>
              <a:rPr lang="fr-FR" dirty="0"/>
              <a:t> do not </a:t>
            </a:r>
            <a:r>
              <a:rPr lang="fr-FR" dirty="0" err="1"/>
              <a:t>agree</a:t>
            </a:r>
            <a:r>
              <a:rPr lang="fr-FR" dirty="0"/>
              <a:t>, </a:t>
            </a:r>
            <a:r>
              <a:rPr lang="fr-FR" dirty="0" err="1"/>
              <a:t>yet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A8B3F-3D4C-4BD0-B4E2-9E6D0510D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All </a:t>
            </a:r>
            <a:r>
              <a:rPr lang="fr-FR" dirty="0" err="1"/>
              <a:t>effects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AD2D94-E26C-4206-BF34-8BF39AFA7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612" y="365125"/>
            <a:ext cx="6567439" cy="588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19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2470-20B4-41F9-AE4C-2E0D6209D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Mechanistic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 to </a:t>
            </a:r>
            <a:r>
              <a:rPr lang="fr-FR" dirty="0" err="1"/>
              <a:t>understand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77155F-5A98-4240-8C96-A8A63995A9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45744" y="2207491"/>
            <a:ext cx="4721341" cy="4285384"/>
          </a:xfrm>
        </p:spPr>
        <p:txBody>
          <a:bodyPr>
            <a:normAutofit lnSpcReduction="10000"/>
          </a:bodyPr>
          <a:lstStyle/>
          <a:p>
            <a:r>
              <a:rPr lang="fr-FR" dirty="0"/>
              <a:t>More </a:t>
            </a:r>
            <a:r>
              <a:rPr lang="fr-FR" dirty="0" err="1"/>
              <a:t>complex</a:t>
            </a:r>
            <a:r>
              <a:rPr lang="fr-FR" dirty="0"/>
              <a:t>, but explicit </a:t>
            </a:r>
            <a:r>
              <a:rPr lang="fr-FR" dirty="0" err="1"/>
              <a:t>link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drivers</a:t>
            </a:r>
          </a:p>
          <a:p>
            <a:endParaRPr lang="fr-FR" dirty="0"/>
          </a:p>
          <a:p>
            <a:r>
              <a:rPr lang="fr-FR" dirty="0" err="1"/>
              <a:t>Understanding</a:t>
            </a:r>
            <a:r>
              <a:rPr lang="fr-FR" dirty="0"/>
              <a:t> by </a:t>
            </a:r>
            <a:r>
              <a:rPr lang="fr-FR" dirty="0" err="1"/>
              <a:t>explaining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Emerging</a:t>
            </a:r>
            <a:r>
              <a:rPr lang="fr-FR" dirty="0"/>
              <a:t> </a:t>
            </a:r>
            <a:r>
              <a:rPr lang="fr-FR" dirty="0" err="1"/>
              <a:t>behaviour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Experiment</a:t>
            </a:r>
            <a:r>
              <a:rPr lang="fr-FR" dirty="0"/>
              <a:t> at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cost</a:t>
            </a:r>
            <a:endParaRPr lang="en-GB" dirty="0"/>
          </a:p>
        </p:txBody>
      </p:sp>
      <p:pic>
        <p:nvPicPr>
          <p:cNvPr id="2050" name="Picture 2" descr="http://leapietrzyk.myblog.arts.ac.uk/files/2017/11/921ee928e83556418042f9e508c9bbf3.jpg">
            <a:extLst>
              <a:ext uri="{FF2B5EF4-FFF2-40B4-BE49-F238E27FC236}">
                <a16:creationId xmlns:a16="http://schemas.microsoft.com/office/drawing/2014/main" id="{361935D1-F79D-4EE9-972A-77EA3A4658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" t="1986" r="1768" b="4007"/>
          <a:stretch/>
        </p:blipFill>
        <p:spPr bwMode="auto">
          <a:xfrm>
            <a:off x="238589" y="2053244"/>
            <a:ext cx="6262300" cy="4562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6441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691DC-6D50-4C12-BE0F-4AF79369B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/>
              <a:t>A gap to </a:t>
            </a:r>
            <a:r>
              <a:rPr lang="fr-FR" dirty="0" err="1"/>
              <a:t>fill</a:t>
            </a:r>
            <a:endParaRPr lang="en-GB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131F3D-C5C6-44B9-B0BB-CE7318A69AC0}"/>
              </a:ext>
            </a:extLst>
          </p:cNvPr>
          <p:cNvGrpSpPr/>
          <p:nvPr/>
        </p:nvGrpSpPr>
        <p:grpSpPr>
          <a:xfrm>
            <a:off x="3441701" y="1614519"/>
            <a:ext cx="8525164" cy="4855556"/>
            <a:chOff x="3782330" y="1874290"/>
            <a:chExt cx="8321001" cy="4642888"/>
          </a:xfrm>
        </p:grpSpPr>
        <p:cxnSp>
          <p:nvCxnSpPr>
            <p:cNvPr id="5" name="Connecteur droit avec flèche 4">
              <a:extLst>
                <a:ext uri="{FF2B5EF4-FFF2-40B4-BE49-F238E27FC236}">
                  <a16:creationId xmlns:a16="http://schemas.microsoft.com/office/drawing/2014/main" id="{932D628D-C691-4FA6-A412-398B44F09F25}"/>
                </a:ext>
              </a:extLst>
            </p:cNvPr>
            <p:cNvCxnSpPr>
              <a:cxnSpLocks/>
            </p:cNvCxnSpPr>
            <p:nvPr/>
          </p:nvCxnSpPr>
          <p:spPr>
            <a:xfrm>
              <a:off x="4181302" y="4513915"/>
              <a:ext cx="7922029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4867EFF0-45F3-4306-907E-0B04970BCE17}"/>
                </a:ext>
              </a:extLst>
            </p:cNvPr>
            <p:cNvSpPr txBox="1"/>
            <p:nvPr/>
          </p:nvSpPr>
          <p:spPr>
            <a:xfrm>
              <a:off x="3961588" y="4081867"/>
              <a:ext cx="13713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Molécular</a:t>
              </a:r>
              <a:endParaRPr lang="fr-FR" dirty="0"/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AE9F119C-CA12-473A-824D-F630CE4571AC}"/>
                </a:ext>
              </a:extLst>
            </p:cNvPr>
            <p:cNvSpPr txBox="1"/>
            <p:nvPr/>
          </p:nvSpPr>
          <p:spPr>
            <a:xfrm>
              <a:off x="5297528" y="4081867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Organ</a:t>
              </a:r>
              <a:endParaRPr lang="fr-FR" dirty="0"/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785E193F-753B-4FB9-90D9-C4B8ED479D19}"/>
                </a:ext>
              </a:extLst>
            </p:cNvPr>
            <p:cNvSpPr txBox="1"/>
            <p:nvPr/>
          </p:nvSpPr>
          <p:spPr>
            <a:xfrm>
              <a:off x="6949440" y="4081867"/>
              <a:ext cx="11961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Individual</a:t>
              </a:r>
              <a:endParaRPr lang="fr-FR" dirty="0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8A6DEF72-97B3-488D-A651-D754E8361694}"/>
                </a:ext>
              </a:extLst>
            </p:cNvPr>
            <p:cNvSpPr txBox="1"/>
            <p:nvPr/>
          </p:nvSpPr>
          <p:spPr>
            <a:xfrm>
              <a:off x="8138053" y="4061141"/>
              <a:ext cx="18722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b="1" dirty="0" err="1"/>
                <a:t>Communuty</a:t>
              </a:r>
              <a:endParaRPr lang="fr-FR" sz="2000" b="1" dirty="0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EB10C632-1B94-4183-835E-891D4F736DD3}"/>
                </a:ext>
              </a:extLst>
            </p:cNvPr>
            <p:cNvSpPr txBox="1"/>
            <p:nvPr/>
          </p:nvSpPr>
          <p:spPr>
            <a:xfrm>
              <a:off x="10082269" y="4081867"/>
              <a:ext cx="14067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Landscape</a:t>
              </a:r>
              <a:endParaRPr lang="fr-FR" dirty="0"/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6220C2EB-88CC-4DB7-9B40-F1B62EF50F43}"/>
                </a:ext>
              </a:extLst>
            </p:cNvPr>
            <p:cNvSpPr txBox="1"/>
            <p:nvPr/>
          </p:nvSpPr>
          <p:spPr>
            <a:xfrm>
              <a:off x="3961589" y="4657931"/>
              <a:ext cx="10801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S&lt;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C4C9D4AE-DE28-46AB-9F69-27591DDE83F4}"/>
                </a:ext>
              </a:extLst>
            </p:cNvPr>
            <p:cNvSpPr txBox="1"/>
            <p:nvPr/>
          </p:nvSpPr>
          <p:spPr>
            <a:xfrm>
              <a:off x="5297528" y="4657931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s, min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C81491AF-C75A-4553-9191-B5A2584DE12A}"/>
                </a:ext>
              </a:extLst>
            </p:cNvPr>
            <p:cNvSpPr txBox="1"/>
            <p:nvPr/>
          </p:nvSpPr>
          <p:spPr>
            <a:xfrm>
              <a:off x="7065515" y="4657931"/>
              <a:ext cx="10005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h, j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19B7571A-7029-4090-92A1-E502BDD52580}"/>
                </a:ext>
              </a:extLst>
            </p:cNvPr>
            <p:cNvSpPr txBox="1"/>
            <p:nvPr/>
          </p:nvSpPr>
          <p:spPr>
            <a:xfrm>
              <a:off x="8321864" y="4657931"/>
              <a:ext cx="1504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j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E753CF3A-991A-41D4-A808-FF98A67711B2}"/>
                </a:ext>
              </a:extLst>
            </p:cNvPr>
            <p:cNvSpPr txBox="1"/>
            <p:nvPr/>
          </p:nvSpPr>
          <p:spPr>
            <a:xfrm>
              <a:off x="10082269" y="4657931"/>
              <a:ext cx="9361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j, </a:t>
              </a:r>
              <a:r>
                <a:rPr lang="fr-FR" dirty="0" err="1"/>
                <a:t>week</a:t>
              </a:r>
              <a:endParaRPr lang="fr-FR" dirty="0"/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ED5FBB34-8DC0-4C30-BB8F-0096DA8FB029}"/>
                </a:ext>
              </a:extLst>
            </p:cNvPr>
            <p:cNvSpPr txBox="1"/>
            <p:nvPr/>
          </p:nvSpPr>
          <p:spPr>
            <a:xfrm>
              <a:off x="10724155" y="5634585"/>
              <a:ext cx="1080120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err="1"/>
                <a:t>DGVMs</a:t>
              </a:r>
              <a:endParaRPr lang="fr-FR" b="1" dirty="0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A378290E-C333-4265-900E-8EF2AE5BB676}"/>
                </a:ext>
              </a:extLst>
            </p:cNvPr>
            <p:cNvSpPr txBox="1"/>
            <p:nvPr/>
          </p:nvSpPr>
          <p:spPr>
            <a:xfrm>
              <a:off x="3782330" y="5622686"/>
              <a:ext cx="23136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err="1"/>
                <a:t>Physiological</a:t>
              </a:r>
              <a:r>
                <a:rPr lang="fr-FR" b="1" dirty="0"/>
                <a:t> model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8A1D843E-FAEE-4A14-B538-C052CBD6B27C}"/>
                </a:ext>
              </a:extLst>
            </p:cNvPr>
            <p:cNvSpPr txBox="1"/>
            <p:nvPr/>
          </p:nvSpPr>
          <p:spPr>
            <a:xfrm>
              <a:off x="6173897" y="5594480"/>
              <a:ext cx="24985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err="1"/>
                <a:t>Growth</a:t>
              </a:r>
              <a:r>
                <a:rPr lang="fr-FR" b="1" dirty="0"/>
                <a:t>/</a:t>
              </a:r>
              <a:r>
                <a:rPr lang="fr-FR" b="1" dirty="0" err="1"/>
                <a:t>development</a:t>
              </a:r>
              <a:r>
                <a:rPr lang="fr-FR" b="1" dirty="0"/>
                <a:t> model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82277F0C-3157-4A10-A90A-79760D6DDC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49106" y="5466861"/>
              <a:ext cx="0" cy="1050317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" name="Picture 4" descr="https://upload.wikimedia.org/wikipedia/commons/thumb/c/c7/Coexistence-Phalaris-CA-ODE-1400619436.png/330px-Coexistence-Phalaris-CA-ODE-1400619436.png">
              <a:extLst>
                <a:ext uri="{FF2B5EF4-FFF2-40B4-BE49-F238E27FC236}">
                  <a16:creationId xmlns:a16="http://schemas.microsoft.com/office/drawing/2014/main" id="{5846B2CD-1820-41DE-B5F6-936671A6E5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928"/>
            <a:stretch/>
          </p:blipFill>
          <p:spPr bwMode="auto">
            <a:xfrm>
              <a:off x="7201949" y="2029027"/>
              <a:ext cx="1728192" cy="15647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5">
              <a:extLst>
                <a:ext uri="{FF2B5EF4-FFF2-40B4-BE49-F238E27FC236}">
                  <a16:creationId xmlns:a16="http://schemas.microsoft.com/office/drawing/2014/main" id="{80994E3B-D6B6-4E9D-9FAE-562315405B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4398" y="2027744"/>
              <a:ext cx="2219877" cy="1656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2" descr="Polhemus FASTRAK Study #2: Rice Growth">
              <a:extLst>
                <a:ext uri="{FF2B5EF4-FFF2-40B4-BE49-F238E27FC236}">
                  <a16:creationId xmlns:a16="http://schemas.microsoft.com/office/drawing/2014/main" id="{F3CC632B-0433-41C1-BC96-B39F8D4E57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4682" y="1874290"/>
              <a:ext cx="1371318" cy="19347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ZoneTexte 21">
              <a:extLst>
                <a:ext uri="{FF2B5EF4-FFF2-40B4-BE49-F238E27FC236}">
                  <a16:creationId xmlns:a16="http://schemas.microsoft.com/office/drawing/2014/main" id="{B11749B6-955B-4D72-9A7B-A24B19F46287}"/>
                </a:ext>
              </a:extLst>
            </p:cNvPr>
            <p:cNvSpPr txBox="1"/>
            <p:nvPr/>
          </p:nvSpPr>
          <p:spPr>
            <a:xfrm>
              <a:off x="5297528" y="4935375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mm</a:t>
              </a:r>
            </a:p>
          </p:txBody>
        </p:sp>
        <p:sp>
          <p:nvSpPr>
            <p:cNvPr id="24" name="ZoneTexte 22">
              <a:extLst>
                <a:ext uri="{FF2B5EF4-FFF2-40B4-BE49-F238E27FC236}">
                  <a16:creationId xmlns:a16="http://schemas.microsoft.com/office/drawing/2014/main" id="{92FD11F9-0B0E-41B4-B28F-5C985991CFCE}"/>
                </a:ext>
              </a:extLst>
            </p:cNvPr>
            <p:cNvSpPr txBox="1"/>
            <p:nvPr/>
          </p:nvSpPr>
          <p:spPr>
            <a:xfrm>
              <a:off x="7065515" y="4935375"/>
              <a:ext cx="10005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cm</a:t>
              </a:r>
            </a:p>
          </p:txBody>
        </p:sp>
        <p:sp>
          <p:nvSpPr>
            <p:cNvPr id="25" name="ZoneTexte 23">
              <a:extLst>
                <a:ext uri="{FF2B5EF4-FFF2-40B4-BE49-F238E27FC236}">
                  <a16:creationId xmlns:a16="http://schemas.microsoft.com/office/drawing/2014/main" id="{CC1644C8-2A87-401B-BBFB-81E94F16092F}"/>
                </a:ext>
              </a:extLst>
            </p:cNvPr>
            <p:cNvSpPr txBox="1"/>
            <p:nvPr/>
          </p:nvSpPr>
          <p:spPr>
            <a:xfrm>
              <a:off x="8321864" y="4935375"/>
              <a:ext cx="1504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cm, m</a:t>
              </a:r>
            </a:p>
          </p:txBody>
        </p:sp>
        <p:sp>
          <p:nvSpPr>
            <p:cNvPr id="26" name="ZoneTexte 24">
              <a:extLst>
                <a:ext uri="{FF2B5EF4-FFF2-40B4-BE49-F238E27FC236}">
                  <a16:creationId xmlns:a16="http://schemas.microsoft.com/office/drawing/2014/main" id="{71E13774-0491-4E1F-A7EA-59DF08401C1C}"/>
                </a:ext>
              </a:extLst>
            </p:cNvPr>
            <p:cNvSpPr txBox="1"/>
            <p:nvPr/>
          </p:nvSpPr>
          <p:spPr>
            <a:xfrm>
              <a:off x="10082269" y="4935375"/>
              <a:ext cx="9361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m, km</a:t>
              </a:r>
            </a:p>
          </p:txBody>
        </p:sp>
      </p:grp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AE65B12E-5B9D-4860-975F-E6B7CCABBB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737" y="2164142"/>
            <a:ext cx="2979448" cy="43059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Combine the </a:t>
            </a:r>
            <a:r>
              <a:rPr lang="fr-FR" dirty="0" err="1"/>
              <a:t>species</a:t>
            </a:r>
            <a:r>
              <a:rPr lang="fr-FR" dirty="0"/>
              <a:t> </a:t>
            </a:r>
            <a:r>
              <a:rPr lang="fr-FR" dirty="0" err="1"/>
              <a:t>diversity</a:t>
            </a:r>
            <a:r>
              <a:rPr lang="fr-FR" dirty="0"/>
              <a:t> and </a:t>
            </a:r>
            <a:r>
              <a:rPr lang="fr-FR" dirty="0" err="1"/>
              <a:t>ecological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fr-FR" dirty="0"/>
              <a:t> of large </a:t>
            </a:r>
            <a:r>
              <a:rPr lang="fr-FR" dirty="0" err="1"/>
              <a:t>scale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plant </a:t>
            </a:r>
            <a:r>
              <a:rPr lang="fr-FR" dirty="0" err="1"/>
              <a:t>level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fr-FR" dirty="0"/>
              <a:t> of </a:t>
            </a:r>
            <a:r>
              <a:rPr lang="fr-FR" dirty="0" err="1"/>
              <a:t>small</a:t>
            </a:r>
            <a:r>
              <a:rPr lang="fr-FR" dirty="0"/>
              <a:t> </a:t>
            </a:r>
            <a:r>
              <a:rPr lang="fr-FR" dirty="0" err="1"/>
              <a:t>scale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553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6947EA2-3963-4647-B35C-3386CF77D5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2321" r="28108" b="2321"/>
          <a:stretch/>
        </p:blipFill>
        <p:spPr>
          <a:xfrm flipH="1">
            <a:off x="154719" y="152218"/>
            <a:ext cx="4102043" cy="6553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5198532" cy="2488584"/>
          </a:xfrm>
        </p:spPr>
        <p:txBody>
          <a:bodyPr>
            <a:normAutofit fontScale="90000"/>
          </a:bodyPr>
          <a:lstStyle/>
          <a:p>
            <a:pPr algn="l"/>
            <a:r>
              <a:rPr lang="fr-FR" sz="9600" dirty="0"/>
              <a:t>Questions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 err="1"/>
              <a:t>Technical</a:t>
            </a:r>
            <a:r>
              <a:rPr lang="fr-FR" dirty="0"/>
              <a:t> and scientific interrogations</a:t>
            </a:r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2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238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A9A682-03A4-48EA-82F3-6FBBECB48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865208"/>
            <a:ext cx="10515600" cy="2852737"/>
          </a:xfrm>
        </p:spPr>
        <p:txBody>
          <a:bodyPr/>
          <a:lstStyle/>
          <a:p>
            <a:r>
              <a:rPr lang="fr-FR" dirty="0"/>
              <a:t>How </a:t>
            </a:r>
            <a:r>
              <a:rPr lang="fr-FR" dirty="0" err="1"/>
              <a:t>does</a:t>
            </a:r>
            <a:r>
              <a:rPr lang="fr-FR" dirty="0"/>
              <a:t> </a:t>
            </a:r>
            <a:r>
              <a:rPr lang="fr-FR" dirty="0" err="1"/>
              <a:t>phenotypic</a:t>
            </a:r>
            <a:r>
              <a:rPr lang="fr-FR" dirty="0"/>
              <a:t> </a:t>
            </a:r>
            <a:r>
              <a:rPr lang="fr-FR" dirty="0" err="1"/>
              <a:t>plasticity</a:t>
            </a:r>
            <a:r>
              <a:rPr lang="fr-FR" dirty="0"/>
              <a:t> impact </a:t>
            </a:r>
            <a:r>
              <a:rPr lang="fr-FR" dirty="0" err="1"/>
              <a:t>grassland</a:t>
            </a:r>
            <a:r>
              <a:rPr lang="fr-FR" dirty="0"/>
              <a:t>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properties</a:t>
            </a:r>
            <a:r>
              <a:rPr lang="fr-FR" dirty="0"/>
              <a:t> &amp; </a:t>
            </a:r>
            <a:r>
              <a:rPr lang="fr-FR" dirty="0" err="1"/>
              <a:t>dynamics</a:t>
            </a:r>
            <a:r>
              <a:rPr lang="fr-FR" dirty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7584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A9A682-03A4-48EA-82F3-6FBBECB48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865208"/>
            <a:ext cx="10515600" cy="2852737"/>
          </a:xfrm>
        </p:spPr>
        <p:txBody>
          <a:bodyPr/>
          <a:lstStyle/>
          <a:p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How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does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phenotypic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plasticity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impact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grassland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community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properties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?</a:t>
            </a:r>
            <a:endParaRPr lang="en-GB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9FB02769-1CB2-4036-975E-AB289A5C8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873674"/>
            <a:ext cx="10515600" cy="1869526"/>
          </a:xfrm>
        </p:spPr>
        <p:txBody>
          <a:bodyPr>
            <a:normAutofit/>
          </a:bodyPr>
          <a:lstStyle/>
          <a:p>
            <a:endParaRPr lang="fr-FR" sz="4000" dirty="0">
              <a:solidFill>
                <a:schemeClr val="tx1"/>
              </a:solidFill>
            </a:endParaRPr>
          </a:p>
          <a:p>
            <a:r>
              <a:rPr lang="fr-FR" sz="4000" dirty="0">
                <a:solidFill>
                  <a:schemeClr val="tx1"/>
                </a:solidFill>
              </a:rPr>
              <a:t>H</a:t>
            </a:r>
            <a:r>
              <a:rPr lang="en-GB" sz="4000" dirty="0">
                <a:solidFill>
                  <a:schemeClr val="tx1"/>
                </a:solidFill>
              </a:rPr>
              <a:t>ow model diverse plant communities integrating phenotypic plasticity?</a:t>
            </a:r>
          </a:p>
        </p:txBody>
      </p:sp>
    </p:spTree>
    <p:extLst>
      <p:ext uri="{BB962C8B-B14F-4D97-AF65-F5344CB8AC3E}">
        <p14:creationId xmlns:p14="http://schemas.microsoft.com/office/powerpoint/2010/main" val="1674202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36B7E3-D51C-42BF-9F02-0E1651840D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2321" r="28108" b="2321"/>
          <a:stretch/>
        </p:blipFill>
        <p:spPr>
          <a:xfrm flipH="1">
            <a:off x="154719" y="152218"/>
            <a:ext cx="4102043" cy="6553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5447348" cy="2488584"/>
          </a:xfrm>
        </p:spPr>
        <p:txBody>
          <a:bodyPr>
            <a:normAutofit/>
          </a:bodyPr>
          <a:lstStyle/>
          <a:p>
            <a:pPr algn="l"/>
            <a:r>
              <a:rPr lang="fr-FR" sz="8000" dirty="0"/>
              <a:t>Concepts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ecological</a:t>
            </a:r>
            <a:r>
              <a:rPr lang="fr-FR" dirty="0"/>
              <a:t> concepts to the model </a:t>
            </a:r>
            <a:r>
              <a:rPr lang="fr-FR" i="1" dirty="0" err="1"/>
              <a:t>MountGrass</a:t>
            </a:r>
            <a:endParaRPr lang="en-GB" i="1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2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170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E38C3B3B-9291-4826-99D0-2B34136DB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" t="624" r="1152" b="13909"/>
          <a:stretch/>
        </p:blipFill>
        <p:spPr bwMode="auto">
          <a:xfrm>
            <a:off x="6173754" y="3527676"/>
            <a:ext cx="5863526" cy="3201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7B5E6D1-5187-4F90-837F-E258D8CCEDC9}"/>
              </a:ext>
            </a:extLst>
          </p:cNvPr>
          <p:cNvGrpSpPr/>
          <p:nvPr/>
        </p:nvGrpSpPr>
        <p:grpSpPr>
          <a:xfrm>
            <a:off x="154719" y="3527675"/>
            <a:ext cx="5863517" cy="3224850"/>
            <a:chOff x="154721" y="152220"/>
            <a:chExt cx="5863517" cy="322485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8CD44C8-E28D-4718-B1CD-328F8F5BC81C}"/>
                </a:ext>
              </a:extLst>
            </p:cNvPr>
            <p:cNvSpPr/>
            <p:nvPr/>
          </p:nvSpPr>
          <p:spPr>
            <a:xfrm>
              <a:off x="154721" y="152220"/>
              <a:ext cx="5863517" cy="320147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32D7DDE-05DE-434D-8AA5-D57208641E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3152" y="152220"/>
              <a:ext cx="3894513" cy="31227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ZoneTexte 25">
              <a:extLst>
                <a:ext uri="{FF2B5EF4-FFF2-40B4-BE49-F238E27FC236}">
                  <a16:creationId xmlns:a16="http://schemas.microsoft.com/office/drawing/2014/main" id="{B49FC9AB-AD2F-4532-87A9-9ADD551A2F59}"/>
                </a:ext>
              </a:extLst>
            </p:cNvPr>
            <p:cNvSpPr txBox="1"/>
            <p:nvPr/>
          </p:nvSpPr>
          <p:spPr>
            <a:xfrm>
              <a:off x="4753876" y="3100071"/>
              <a:ext cx="11513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fr-FR" sz="1200" dirty="0">
                  <a:solidFill>
                    <a:srgbClr val="58585C"/>
                  </a:solidFill>
                  <a:latin typeface="Quicksand" pitchFamily="50" charset="0"/>
                </a:rPr>
                <a:t>P. Reich (1992)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933DEB-55D1-4728-867B-2B94728B43B8}"/>
                </a:ext>
              </a:extLst>
            </p:cNvPr>
            <p:cNvCxnSpPr>
              <a:cxnSpLocks/>
            </p:cNvCxnSpPr>
            <p:nvPr/>
          </p:nvCxnSpPr>
          <p:spPr>
            <a:xfrm>
              <a:off x="2154464" y="460252"/>
              <a:ext cx="2273646" cy="2297080"/>
            </a:xfrm>
            <a:prstGeom prst="line">
              <a:avLst/>
            </a:prstGeom>
            <a:ln w="635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Content Placeholder 2">
            <a:extLst>
              <a:ext uri="{FF2B5EF4-FFF2-40B4-BE49-F238E27FC236}">
                <a16:creationId xmlns:a16="http://schemas.microsoft.com/office/drawing/2014/main" id="{69440B02-291B-4CAC-95B3-C7874270D19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0" t="56085" r="50" b="122"/>
          <a:stretch/>
        </p:blipFill>
        <p:spPr>
          <a:xfrm>
            <a:off x="154719" y="172182"/>
            <a:ext cx="5863525" cy="3201477"/>
          </a:xfrm>
        </p:spPr>
      </p:pic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4703E489-B003-445B-B01E-8AC8AF3F0428}"/>
              </a:ext>
            </a:extLst>
          </p:cNvPr>
          <p:cNvSpPr txBox="1">
            <a:spLocks/>
          </p:cNvSpPr>
          <p:nvPr/>
        </p:nvSpPr>
        <p:spPr>
          <a:xfrm>
            <a:off x="6173754" y="172182"/>
            <a:ext cx="5863526" cy="3158143"/>
          </a:xfrm>
          <a:prstGeom prst="rect">
            <a:avLst/>
          </a:prstGeom>
        </p:spPr>
        <p:txBody>
          <a:bodyPr anchor="ctr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dirty="0" err="1"/>
              <a:t>Competition</a:t>
            </a:r>
            <a:r>
              <a:rPr lang="fr-FR" sz="3600" dirty="0"/>
              <a:t> for </a:t>
            </a:r>
            <a:r>
              <a:rPr lang="fr-FR" sz="3600" dirty="0" err="1"/>
              <a:t>resources</a:t>
            </a:r>
            <a:endParaRPr lang="fr-FR" sz="3600" dirty="0"/>
          </a:p>
          <a:p>
            <a:pPr algn="ctr"/>
            <a:endParaRPr lang="fr-FR" sz="3600" dirty="0"/>
          </a:p>
          <a:p>
            <a:pPr marL="0" indent="0" algn="ctr">
              <a:buNone/>
            </a:pPr>
            <a:r>
              <a:rPr lang="fr-FR" sz="3600" dirty="0"/>
              <a:t>The </a:t>
            </a:r>
            <a:r>
              <a:rPr lang="fr-FR" sz="3600" dirty="0" err="1"/>
              <a:t>Leaf</a:t>
            </a:r>
            <a:r>
              <a:rPr lang="fr-FR" sz="3600" dirty="0"/>
              <a:t> </a:t>
            </a:r>
            <a:r>
              <a:rPr lang="fr-FR" sz="3600" dirty="0" err="1"/>
              <a:t>Economic</a:t>
            </a:r>
            <a:r>
              <a:rPr lang="fr-FR" sz="3600" dirty="0"/>
              <a:t> Spectrum</a:t>
            </a:r>
          </a:p>
          <a:p>
            <a:pPr algn="ctr"/>
            <a:endParaRPr lang="fr-FR" sz="3600" dirty="0"/>
          </a:p>
          <a:p>
            <a:pPr marL="0" indent="0" algn="ctr">
              <a:buNone/>
            </a:pPr>
            <a:r>
              <a:rPr lang="fr-FR" sz="3600" dirty="0"/>
              <a:t>Active </a:t>
            </a:r>
            <a:r>
              <a:rPr lang="fr-FR" sz="3600" dirty="0" err="1"/>
              <a:t>phenotypic</a:t>
            </a:r>
            <a:r>
              <a:rPr lang="fr-FR" sz="3600" dirty="0"/>
              <a:t> </a:t>
            </a:r>
            <a:r>
              <a:rPr lang="fr-FR" sz="3600" dirty="0" err="1"/>
              <a:t>plasticity</a:t>
            </a:r>
            <a:endParaRPr lang="fr-FR" sz="3600" dirty="0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627DBD4-FA54-47F4-A7FA-EF17EABF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37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E38C3B3B-9291-4826-99D0-2B34136DB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" t="624" r="1152" b="13909"/>
          <a:stretch/>
        </p:blipFill>
        <p:spPr bwMode="auto">
          <a:xfrm>
            <a:off x="6173754" y="3527676"/>
            <a:ext cx="5863526" cy="3201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7B5E6D1-5187-4F90-837F-E258D8CCEDC9}"/>
              </a:ext>
            </a:extLst>
          </p:cNvPr>
          <p:cNvGrpSpPr/>
          <p:nvPr/>
        </p:nvGrpSpPr>
        <p:grpSpPr>
          <a:xfrm>
            <a:off x="154719" y="3527675"/>
            <a:ext cx="5863517" cy="3224850"/>
            <a:chOff x="154721" y="152220"/>
            <a:chExt cx="5863517" cy="322485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8CD44C8-E28D-4718-B1CD-328F8F5BC81C}"/>
                </a:ext>
              </a:extLst>
            </p:cNvPr>
            <p:cNvSpPr/>
            <p:nvPr/>
          </p:nvSpPr>
          <p:spPr>
            <a:xfrm>
              <a:off x="154721" y="152220"/>
              <a:ext cx="5863517" cy="320147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32D7DDE-05DE-434D-8AA5-D57208641E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3152" y="152220"/>
              <a:ext cx="3894513" cy="31227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ZoneTexte 25">
              <a:extLst>
                <a:ext uri="{FF2B5EF4-FFF2-40B4-BE49-F238E27FC236}">
                  <a16:creationId xmlns:a16="http://schemas.microsoft.com/office/drawing/2014/main" id="{B49FC9AB-AD2F-4532-87A9-9ADD551A2F59}"/>
                </a:ext>
              </a:extLst>
            </p:cNvPr>
            <p:cNvSpPr txBox="1"/>
            <p:nvPr/>
          </p:nvSpPr>
          <p:spPr>
            <a:xfrm>
              <a:off x="4753876" y="3100071"/>
              <a:ext cx="11513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fr-FR" sz="1200" dirty="0">
                  <a:solidFill>
                    <a:schemeClr val="bg1">
                      <a:lumMod val="85000"/>
                    </a:schemeClr>
                  </a:solidFill>
                  <a:latin typeface="Quicksand" pitchFamily="50" charset="0"/>
                </a:rPr>
                <a:t>P. Reich (1992)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933DEB-55D1-4728-867B-2B94728B43B8}"/>
                </a:ext>
              </a:extLst>
            </p:cNvPr>
            <p:cNvCxnSpPr>
              <a:cxnSpLocks/>
            </p:cNvCxnSpPr>
            <p:nvPr/>
          </p:nvCxnSpPr>
          <p:spPr>
            <a:xfrm>
              <a:off x="2154464" y="460252"/>
              <a:ext cx="2273646" cy="2297080"/>
            </a:xfrm>
            <a:prstGeom prst="line">
              <a:avLst/>
            </a:prstGeom>
            <a:ln w="63500"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Content Placeholder 2">
            <a:extLst>
              <a:ext uri="{FF2B5EF4-FFF2-40B4-BE49-F238E27FC236}">
                <a16:creationId xmlns:a16="http://schemas.microsoft.com/office/drawing/2014/main" id="{69440B02-291B-4CAC-95B3-C7874270D19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0" t="56085" r="50" b="122"/>
          <a:stretch/>
        </p:blipFill>
        <p:spPr>
          <a:xfrm>
            <a:off x="154719" y="172182"/>
            <a:ext cx="5863525" cy="3201477"/>
          </a:xfr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3FEF34A-140F-4270-8C49-D9D31E15E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4326" y="365125"/>
            <a:ext cx="4012954" cy="698565"/>
          </a:xfrm>
        </p:spPr>
        <p:txBody>
          <a:bodyPr/>
          <a:lstStyle/>
          <a:p>
            <a:pPr algn="r"/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Competition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31FCAD8-C470-4045-BBEE-089D0E83406B}"/>
              </a:ext>
            </a:extLst>
          </p:cNvPr>
          <p:cNvSpPr txBox="1">
            <a:spLocks/>
          </p:cNvSpPr>
          <p:nvPr/>
        </p:nvSpPr>
        <p:spPr>
          <a:xfrm>
            <a:off x="6173754" y="1177357"/>
            <a:ext cx="5741438" cy="2152967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 err="1"/>
              <a:t>Shapes</a:t>
            </a:r>
            <a:r>
              <a:rPr lang="fr-FR" dirty="0"/>
              <a:t> </a:t>
            </a:r>
            <a:r>
              <a:rPr lang="fr-FR" dirty="0" err="1"/>
              <a:t>communities</a:t>
            </a:r>
            <a:r>
              <a:rPr lang="fr-FR" dirty="0"/>
              <a:t> by </a:t>
            </a:r>
            <a:r>
              <a:rPr lang="fr-FR" dirty="0" err="1"/>
              <a:t>affecting</a:t>
            </a:r>
            <a:r>
              <a:rPr lang="fr-FR" dirty="0"/>
              <a:t> the niche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Is the main plant interaction</a:t>
            </a:r>
            <a:r>
              <a:rPr lang="en-GB" dirty="0"/>
              <a:t> mechanism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D</a:t>
            </a:r>
            <a:r>
              <a:rPr lang="en-GB" dirty="0" err="1"/>
              <a:t>epends</a:t>
            </a:r>
            <a:r>
              <a:rPr lang="en-GB" dirty="0"/>
              <a:t> on plant strategies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6484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E38C3B3B-9291-4826-99D0-2B34136DB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" t="624" r="1152" b="13909"/>
          <a:stretch/>
        </p:blipFill>
        <p:spPr bwMode="auto">
          <a:xfrm>
            <a:off x="6173754" y="3527676"/>
            <a:ext cx="5863526" cy="3201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7B5E6D1-5187-4F90-837F-E258D8CCEDC9}"/>
              </a:ext>
            </a:extLst>
          </p:cNvPr>
          <p:cNvGrpSpPr/>
          <p:nvPr/>
        </p:nvGrpSpPr>
        <p:grpSpPr>
          <a:xfrm>
            <a:off x="154719" y="3527675"/>
            <a:ext cx="5863517" cy="3224850"/>
            <a:chOff x="154721" y="152220"/>
            <a:chExt cx="5863517" cy="322485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8CD44C8-E28D-4718-B1CD-328F8F5BC81C}"/>
                </a:ext>
              </a:extLst>
            </p:cNvPr>
            <p:cNvSpPr/>
            <p:nvPr/>
          </p:nvSpPr>
          <p:spPr>
            <a:xfrm>
              <a:off x="154721" y="152220"/>
              <a:ext cx="5863517" cy="320147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32D7DDE-05DE-434D-8AA5-D57208641E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3152" y="152220"/>
              <a:ext cx="3894513" cy="31227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ZoneTexte 25">
              <a:extLst>
                <a:ext uri="{FF2B5EF4-FFF2-40B4-BE49-F238E27FC236}">
                  <a16:creationId xmlns:a16="http://schemas.microsoft.com/office/drawing/2014/main" id="{B49FC9AB-AD2F-4532-87A9-9ADD551A2F59}"/>
                </a:ext>
              </a:extLst>
            </p:cNvPr>
            <p:cNvSpPr txBox="1"/>
            <p:nvPr/>
          </p:nvSpPr>
          <p:spPr>
            <a:xfrm>
              <a:off x="4753876" y="3100071"/>
              <a:ext cx="11513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fr-FR" sz="1200" dirty="0">
                  <a:solidFill>
                    <a:srgbClr val="58585C"/>
                  </a:solidFill>
                  <a:latin typeface="Quicksand" pitchFamily="50" charset="0"/>
                </a:rPr>
                <a:t>P. Reich (1992)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933DEB-55D1-4728-867B-2B94728B43B8}"/>
                </a:ext>
              </a:extLst>
            </p:cNvPr>
            <p:cNvCxnSpPr>
              <a:cxnSpLocks/>
            </p:cNvCxnSpPr>
            <p:nvPr/>
          </p:nvCxnSpPr>
          <p:spPr>
            <a:xfrm>
              <a:off x="2154464" y="460252"/>
              <a:ext cx="2273646" cy="2297080"/>
            </a:xfrm>
            <a:prstGeom prst="line">
              <a:avLst/>
            </a:prstGeom>
            <a:ln w="635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Content Placeholder 2">
            <a:extLst>
              <a:ext uri="{FF2B5EF4-FFF2-40B4-BE49-F238E27FC236}">
                <a16:creationId xmlns:a16="http://schemas.microsoft.com/office/drawing/2014/main" id="{69440B02-291B-4CAC-95B3-C7874270D19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0" t="56085" r="50" b="122"/>
          <a:stretch/>
        </p:blipFill>
        <p:spPr>
          <a:xfrm>
            <a:off x="154719" y="172182"/>
            <a:ext cx="5863525" cy="3201477"/>
          </a:xfr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1656F66-5283-44B9-83AD-2733B45E2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2808" y="365125"/>
            <a:ext cx="5664472" cy="698565"/>
          </a:xfrm>
        </p:spPr>
        <p:txBody>
          <a:bodyPr>
            <a:normAutofit fontScale="90000"/>
          </a:bodyPr>
          <a:lstStyle/>
          <a:p>
            <a:pPr algn="r"/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Leaf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Economic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spectrum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C7755D2-AB79-4A43-99CC-E32B76D37DAB}"/>
              </a:ext>
            </a:extLst>
          </p:cNvPr>
          <p:cNvSpPr txBox="1">
            <a:spLocks/>
          </p:cNvSpPr>
          <p:nvPr/>
        </p:nvSpPr>
        <p:spPr>
          <a:xfrm>
            <a:off x="6173754" y="1177357"/>
            <a:ext cx="5863526" cy="2152967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 err="1"/>
              <a:t>Leaf</a:t>
            </a:r>
            <a:r>
              <a:rPr lang="fr-FR" dirty="0"/>
              <a:t> traits are </a:t>
            </a:r>
            <a:r>
              <a:rPr lang="fr-FR" dirty="0" err="1"/>
              <a:t>correlated</a:t>
            </a: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Dimension </a:t>
            </a:r>
            <a:r>
              <a:rPr lang="fr-FR" dirty="0" err="1"/>
              <a:t>reduction</a:t>
            </a:r>
            <a:r>
              <a:rPr lang="fr-FR" dirty="0"/>
              <a:t> of </a:t>
            </a:r>
            <a:r>
              <a:rPr lang="fr-FR" dirty="0" err="1"/>
              <a:t>resource</a:t>
            </a:r>
            <a:r>
              <a:rPr lang="fr-FR" dirty="0"/>
              <a:t>-use in </a:t>
            </a:r>
            <a:r>
              <a:rPr lang="fr-FR" dirty="0" err="1"/>
              <a:t>leaves</a:t>
            </a:r>
            <a:r>
              <a:rPr lang="fr-FR" dirty="0"/>
              <a:t> </a:t>
            </a:r>
            <a:r>
              <a:rPr lang="fr-FR" dirty="0" err="1"/>
              <a:t>strategies</a:t>
            </a:r>
            <a:r>
              <a:rPr lang="fr-FR" dirty="0"/>
              <a:t> to a </a:t>
            </a:r>
            <a:r>
              <a:rPr lang="fr-FR" dirty="0" err="1"/>
              <a:t>continum</a:t>
            </a: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 err="1"/>
              <a:t>Depends</a:t>
            </a:r>
            <a:r>
              <a:rPr lang="fr-FR" dirty="0"/>
              <a:t> </a:t>
            </a:r>
            <a:r>
              <a:rPr lang="fr-FR" dirty="0" err="1"/>
              <a:t>mainly</a:t>
            </a:r>
            <a:r>
              <a:rPr lang="fr-FR" dirty="0"/>
              <a:t> on the type of tissues the plant </a:t>
            </a:r>
            <a:r>
              <a:rPr lang="fr-FR" dirty="0" err="1"/>
              <a:t>invests</a:t>
            </a:r>
            <a:r>
              <a:rPr lang="fr-FR" dirty="0"/>
              <a:t> in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7995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6112932" cy="2488584"/>
          </a:xfrm>
        </p:spPr>
        <p:txBody>
          <a:bodyPr>
            <a:normAutofit fontScale="90000"/>
          </a:bodyPr>
          <a:lstStyle/>
          <a:p>
            <a:pPr algn="l"/>
            <a:r>
              <a:rPr lang="fr-FR" sz="9600" dirty="0"/>
              <a:t>Introduction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to questions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5F30EC2-AD16-4F7B-8884-B901003ACE2E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9" t="950" r="3003" b="1082"/>
          <a:stretch/>
        </p:blipFill>
        <p:spPr>
          <a:xfrm>
            <a:off x="154720" y="152219"/>
            <a:ext cx="4102045" cy="6553562"/>
          </a:xfrm>
          <a:prstGeom prst="rect">
            <a:avLst/>
          </a:prstGeom>
          <a:noFill/>
          <a:ln w="88900" cap="sq">
            <a:noFill/>
            <a:miter lim="800000"/>
          </a:ln>
          <a:effectLst/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  <a:latin typeface="+mn-lt"/>
              </a:rPr>
              <a:t>1</a:t>
            </a:r>
            <a:endParaRPr lang="en-GB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163126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E38C3B3B-9291-4826-99D0-2B34136DB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" t="624" r="1152" b="13909"/>
          <a:stretch/>
        </p:blipFill>
        <p:spPr bwMode="auto">
          <a:xfrm>
            <a:off x="6173754" y="3527676"/>
            <a:ext cx="5863526" cy="3201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7B5E6D1-5187-4F90-837F-E258D8CCEDC9}"/>
              </a:ext>
            </a:extLst>
          </p:cNvPr>
          <p:cNvGrpSpPr/>
          <p:nvPr/>
        </p:nvGrpSpPr>
        <p:grpSpPr>
          <a:xfrm>
            <a:off x="154719" y="3527675"/>
            <a:ext cx="5863517" cy="3224850"/>
            <a:chOff x="154721" y="152220"/>
            <a:chExt cx="5863517" cy="322485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8CD44C8-E28D-4718-B1CD-328F8F5BC81C}"/>
                </a:ext>
              </a:extLst>
            </p:cNvPr>
            <p:cNvSpPr/>
            <p:nvPr/>
          </p:nvSpPr>
          <p:spPr>
            <a:xfrm>
              <a:off x="154721" y="152220"/>
              <a:ext cx="5863517" cy="320147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32D7DDE-05DE-434D-8AA5-D57208641E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3152" y="152220"/>
              <a:ext cx="3894513" cy="31227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ZoneTexte 25">
              <a:extLst>
                <a:ext uri="{FF2B5EF4-FFF2-40B4-BE49-F238E27FC236}">
                  <a16:creationId xmlns:a16="http://schemas.microsoft.com/office/drawing/2014/main" id="{B49FC9AB-AD2F-4532-87A9-9ADD551A2F59}"/>
                </a:ext>
              </a:extLst>
            </p:cNvPr>
            <p:cNvSpPr txBox="1"/>
            <p:nvPr/>
          </p:nvSpPr>
          <p:spPr>
            <a:xfrm>
              <a:off x="4753876" y="3100071"/>
              <a:ext cx="11513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fr-FR" sz="1200" dirty="0">
                  <a:solidFill>
                    <a:schemeClr val="bg1">
                      <a:lumMod val="85000"/>
                    </a:schemeClr>
                  </a:solidFill>
                  <a:latin typeface="Quicksand" pitchFamily="50" charset="0"/>
                </a:rPr>
                <a:t>P. Reich (1992)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933DEB-55D1-4728-867B-2B94728B43B8}"/>
                </a:ext>
              </a:extLst>
            </p:cNvPr>
            <p:cNvCxnSpPr>
              <a:cxnSpLocks/>
            </p:cNvCxnSpPr>
            <p:nvPr/>
          </p:nvCxnSpPr>
          <p:spPr>
            <a:xfrm>
              <a:off x="2154464" y="460252"/>
              <a:ext cx="2273646" cy="2297080"/>
            </a:xfrm>
            <a:prstGeom prst="line">
              <a:avLst/>
            </a:prstGeom>
            <a:ln w="63500"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Content Placeholder 2">
            <a:extLst>
              <a:ext uri="{FF2B5EF4-FFF2-40B4-BE49-F238E27FC236}">
                <a16:creationId xmlns:a16="http://schemas.microsoft.com/office/drawing/2014/main" id="{69440B02-291B-4CAC-95B3-C7874270D19B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0" t="56085" r="50" b="122"/>
          <a:stretch/>
        </p:blipFill>
        <p:spPr>
          <a:xfrm>
            <a:off x="154719" y="172182"/>
            <a:ext cx="5863525" cy="3201477"/>
          </a:xfr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47E6A1C-AB98-43EB-9484-32C386A92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9502" y="365125"/>
            <a:ext cx="5757778" cy="698565"/>
          </a:xfrm>
        </p:spPr>
        <p:txBody>
          <a:bodyPr/>
          <a:lstStyle/>
          <a:p>
            <a:pPr algn="r"/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Active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plasticity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CD604D7D-7267-447E-8E50-4178F18432E6}"/>
              </a:ext>
            </a:extLst>
          </p:cNvPr>
          <p:cNvSpPr txBox="1">
            <a:spLocks/>
          </p:cNvSpPr>
          <p:nvPr/>
        </p:nvSpPr>
        <p:spPr>
          <a:xfrm>
            <a:off x="6173754" y="1177357"/>
            <a:ext cx="5863526" cy="2152967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 err="1"/>
              <a:t>Response</a:t>
            </a:r>
            <a:r>
              <a:rPr lang="fr-FR" dirty="0"/>
              <a:t> to </a:t>
            </a:r>
            <a:r>
              <a:rPr lang="fr-FR" dirty="0" err="1"/>
              <a:t>environmental</a:t>
            </a:r>
            <a:r>
              <a:rPr lang="fr-FR" dirty="0"/>
              <a:t> </a:t>
            </a:r>
            <a:r>
              <a:rPr lang="fr-FR" dirty="0" err="1"/>
              <a:t>cues</a:t>
            </a: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 err="1"/>
              <a:t>Anticipatory</a:t>
            </a:r>
            <a:r>
              <a:rPr lang="fr-FR" dirty="0"/>
              <a:t> and </a:t>
            </a:r>
            <a:r>
              <a:rPr lang="fr-FR" dirty="0" err="1"/>
              <a:t>integrated</a:t>
            </a:r>
            <a:r>
              <a:rPr lang="fr-FR" dirty="0"/>
              <a:t> </a:t>
            </a:r>
            <a:r>
              <a:rPr lang="fr-FR" dirty="0" err="1"/>
              <a:t>mechanism</a:t>
            </a:r>
            <a:r>
              <a:rPr lang="fr-FR" dirty="0"/>
              <a:t>: </a:t>
            </a:r>
            <a:r>
              <a:rPr lang="fr-FR" dirty="0" err="1"/>
              <a:t>often</a:t>
            </a:r>
            <a:r>
              <a:rPr lang="fr-FR" dirty="0"/>
              <a:t> adaptive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 err="1"/>
              <a:t>Alters</a:t>
            </a:r>
            <a:r>
              <a:rPr lang="fr-FR" dirty="0"/>
              <a:t> </a:t>
            </a:r>
            <a:r>
              <a:rPr lang="fr-FR" dirty="0" err="1"/>
              <a:t>morphology</a:t>
            </a:r>
            <a:r>
              <a:rPr lang="fr-FR" dirty="0"/>
              <a:t> and allocation patterns</a:t>
            </a:r>
          </a:p>
        </p:txBody>
      </p:sp>
    </p:spTree>
    <p:extLst>
      <p:ext uri="{BB962C8B-B14F-4D97-AF65-F5344CB8AC3E}">
        <p14:creationId xmlns:p14="http://schemas.microsoft.com/office/powerpoint/2010/main" val="923356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968C2C-0B9D-4818-BCF4-47B47156E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18200" cy="1325563"/>
          </a:xfrm>
        </p:spPr>
        <p:txBody>
          <a:bodyPr/>
          <a:lstStyle/>
          <a:p>
            <a:r>
              <a:rPr lang="fr-FR" i="1" dirty="0" err="1"/>
              <a:t>MountGrass</a:t>
            </a:r>
            <a:r>
              <a:rPr lang="fr-FR" dirty="0"/>
              <a:t>’ </a:t>
            </a:r>
            <a:r>
              <a:rPr lang="fr-FR" dirty="0" err="1"/>
              <a:t>processes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DA404C-E217-4C28-B138-19822A953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2079689"/>
            <a:ext cx="4038600" cy="44131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/>
              <a:t>Response</a:t>
            </a:r>
            <a:r>
              <a:rPr lang="fr-FR" dirty="0"/>
              <a:t> to drivers: </a:t>
            </a:r>
            <a:r>
              <a:rPr lang="fr-FR" dirty="0" err="1"/>
              <a:t>physiological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fr-FR" dirty="0"/>
              <a:t>.</a:t>
            </a:r>
          </a:p>
          <a:p>
            <a:pPr>
              <a:buFont typeface="Wingdings" panose="05000000000000000000" pitchFamily="2" charset="2"/>
              <a:buChar char="à"/>
            </a:pPr>
            <a:endParaRPr lang="fr-FR" dirty="0"/>
          </a:p>
          <a:p>
            <a:pPr marL="0" indent="0">
              <a:buNone/>
            </a:pPr>
            <a:r>
              <a:rPr lang="fr-FR" dirty="0" err="1"/>
              <a:t>Above</a:t>
            </a:r>
            <a:r>
              <a:rPr lang="fr-FR" dirty="0"/>
              <a:t> and </a:t>
            </a:r>
            <a:r>
              <a:rPr lang="fr-FR" dirty="0" err="1"/>
              <a:t>belowground</a:t>
            </a:r>
            <a:r>
              <a:rPr lang="fr-FR" dirty="0"/>
              <a:t> </a:t>
            </a:r>
            <a:r>
              <a:rPr lang="fr-FR" dirty="0" err="1"/>
              <a:t>competition</a:t>
            </a:r>
            <a:r>
              <a:rPr lang="fr-FR" dirty="0"/>
              <a:t>: light and water cycles.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err="1"/>
              <a:t>Strategies</a:t>
            </a:r>
            <a:r>
              <a:rPr lang="fr-FR" dirty="0"/>
              <a:t>: </a:t>
            </a:r>
            <a:r>
              <a:rPr lang="fr-FR" dirty="0" err="1"/>
              <a:t>carbon</a:t>
            </a:r>
            <a:r>
              <a:rPr lang="fr-FR" dirty="0"/>
              <a:t> allocation </a:t>
            </a:r>
            <a:r>
              <a:rPr lang="fr-FR" dirty="0" err="1"/>
              <a:t>trade-offs</a:t>
            </a:r>
            <a:r>
              <a:rPr lang="fr-FR" dirty="0"/>
              <a:t>.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210E16-F25C-4656-B9FB-EBFCA8AEE29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700" y="2197100"/>
            <a:ext cx="8047780" cy="370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045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968C2C-0B9D-4818-BCF4-47B47156E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325" y="565265"/>
            <a:ext cx="6399575" cy="1471353"/>
          </a:xfrm>
        </p:spPr>
        <p:txBody>
          <a:bodyPr>
            <a:normAutofit fontScale="90000"/>
          </a:bodyPr>
          <a:lstStyle/>
          <a:p>
            <a:r>
              <a:rPr lang="fr-FR" i="1" dirty="0" err="1"/>
              <a:t>MountGrass</a:t>
            </a:r>
            <a:r>
              <a:rPr lang="fr-FR" dirty="0"/>
              <a:t>’ </a:t>
            </a:r>
            <a:r>
              <a:rPr lang="fr-FR" dirty="0" err="1"/>
              <a:t>space</a:t>
            </a:r>
            <a:r>
              <a:rPr lang="fr-FR" dirty="0"/>
              <a:t> and time:</a:t>
            </a:r>
            <a:br>
              <a:rPr lang="fr-FR" dirty="0"/>
            </a:br>
            <a:r>
              <a:rPr lang="fr-FR" dirty="0" err="1"/>
              <a:t>individual</a:t>
            </a:r>
            <a:r>
              <a:rPr lang="fr-FR" dirty="0"/>
              <a:t> plant </a:t>
            </a:r>
            <a:r>
              <a:rPr lang="fr-FR" dirty="0" err="1"/>
              <a:t>scale</a:t>
            </a:r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4A5926-6430-4612-B6C4-17FE65F62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05" y="3429000"/>
            <a:ext cx="4045686" cy="306027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977E66-DFA8-45A2-9FAA-0B7555FA9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202" y="2627900"/>
            <a:ext cx="4775593" cy="4024375"/>
          </a:xfrm>
          <a:prstGeom prst="rect">
            <a:avLst/>
          </a:prstGeom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912D7650-9685-4FC6-897F-F8B01ED36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202" y="663484"/>
            <a:ext cx="2251590" cy="146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AABC4799-DC3D-4DF4-9A79-B4A68050F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6599" y="3591997"/>
            <a:ext cx="2273301" cy="306027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fr-FR" dirty="0" err="1"/>
              <a:t>Scale</a:t>
            </a:r>
            <a:r>
              <a:rPr lang="fr-FR" dirty="0"/>
              <a:t>: </a:t>
            </a:r>
            <a:r>
              <a:rPr lang="fr-FR" dirty="0" err="1"/>
              <a:t>season</a:t>
            </a:r>
            <a:endParaRPr lang="fr-FR" dirty="0"/>
          </a:p>
          <a:p>
            <a:pPr marL="0" indent="0">
              <a:buNone/>
            </a:pPr>
            <a:r>
              <a:rPr lang="fr-FR" dirty="0" err="1"/>
              <a:t>Resolution</a:t>
            </a:r>
            <a:r>
              <a:rPr lang="fr-FR" dirty="0"/>
              <a:t>: </a:t>
            </a:r>
            <a:r>
              <a:rPr lang="fr-FR" dirty="0" err="1"/>
              <a:t>daily</a:t>
            </a:r>
            <a:r>
              <a:rPr lang="fr-FR" dirty="0"/>
              <a:t> cycle</a:t>
            </a:r>
          </a:p>
          <a:p>
            <a:pPr marL="0" indent="0">
              <a:buNone/>
            </a:pPr>
            <a:r>
              <a:rPr lang="fr-FR" dirty="0" err="1"/>
              <a:t>Variability</a:t>
            </a:r>
            <a:r>
              <a:rPr lang="fr-FR" dirty="0"/>
              <a:t>: </a:t>
            </a:r>
            <a:r>
              <a:rPr lang="fr-FR" dirty="0" err="1"/>
              <a:t>daily</a:t>
            </a:r>
            <a:r>
              <a:rPr lang="fr-FR" dirty="0"/>
              <a:t> </a:t>
            </a:r>
            <a:r>
              <a:rPr lang="fr-FR" dirty="0" err="1"/>
              <a:t>averages</a:t>
            </a:r>
            <a:r>
              <a:rPr lang="fr-FR" dirty="0"/>
              <a:t> (T°, </a:t>
            </a:r>
            <a:r>
              <a:rPr lang="fr-FR" dirty="0" err="1"/>
              <a:t>prec</a:t>
            </a:r>
            <a:r>
              <a:rPr lang="fr-FR" dirty="0"/>
              <a:t>., radiations)</a:t>
            </a:r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E68303BD-2952-42A8-85E9-DFBB25AE8031}"/>
              </a:ext>
            </a:extLst>
          </p:cNvPr>
          <p:cNvSpPr txBox="1">
            <a:spLocks/>
          </p:cNvSpPr>
          <p:nvPr/>
        </p:nvSpPr>
        <p:spPr>
          <a:xfrm>
            <a:off x="9537700" y="408462"/>
            <a:ext cx="2398095" cy="3914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2600" dirty="0" err="1"/>
              <a:t>Scale</a:t>
            </a:r>
            <a:r>
              <a:rPr lang="fr-FR" sz="2600" dirty="0"/>
              <a:t>: </a:t>
            </a:r>
            <a:r>
              <a:rPr lang="fr-FR" sz="2600" dirty="0" err="1"/>
              <a:t>metter</a:t>
            </a:r>
            <a:endParaRPr lang="fr-FR" sz="26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sz="2600" dirty="0" err="1"/>
              <a:t>Resolution</a:t>
            </a:r>
            <a:r>
              <a:rPr lang="fr-FR" sz="2600" dirty="0"/>
              <a:t>: cm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sz="2600" dirty="0" err="1"/>
              <a:t>Variability</a:t>
            </a:r>
            <a:r>
              <a:rPr lang="fr-FR" sz="2600" dirty="0"/>
              <a:t>: water content saturation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71377E76-B14F-4BC3-A2C8-71DAAE5800F7}"/>
              </a:ext>
            </a:extLst>
          </p:cNvPr>
          <p:cNvSpPr txBox="1">
            <a:spLocks/>
          </p:cNvSpPr>
          <p:nvPr/>
        </p:nvSpPr>
        <p:spPr>
          <a:xfrm>
            <a:off x="420326" y="2627900"/>
            <a:ext cx="6399574" cy="54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 err="1"/>
              <a:t>Individual-based</a:t>
            </a:r>
            <a:r>
              <a:rPr lang="fr-FR" dirty="0"/>
              <a:t> model, </a:t>
            </a:r>
            <a:r>
              <a:rPr lang="fr-FR" dirty="0" err="1"/>
              <a:t>spatialy</a:t>
            </a:r>
            <a:r>
              <a:rPr lang="fr-FR" dirty="0"/>
              <a:t> explicit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7834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DA846-77D7-450D-8A81-D06FB9F04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1" cy="1325563"/>
          </a:xfrm>
        </p:spPr>
        <p:txBody>
          <a:bodyPr/>
          <a:lstStyle/>
          <a:p>
            <a:r>
              <a:rPr lang="fr-FR" dirty="0"/>
              <a:t>Plant </a:t>
            </a:r>
            <a:r>
              <a:rPr lang="fr-FR" dirty="0" err="1"/>
              <a:t>carbon</a:t>
            </a:r>
            <a:r>
              <a:rPr lang="fr-FR" dirty="0"/>
              <a:t> pools and allocation </a:t>
            </a:r>
            <a:r>
              <a:rPr lang="fr-FR" dirty="0" err="1"/>
              <a:t>trade-offs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A8749-6911-4B93-A9CF-CC0293F719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3829" y="2055813"/>
            <a:ext cx="3722536" cy="44370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/>
              <a:t>6 </a:t>
            </a:r>
            <a:r>
              <a:rPr lang="fr-FR" dirty="0" err="1"/>
              <a:t>vegetative</a:t>
            </a:r>
            <a:r>
              <a:rPr lang="fr-FR" dirty="0"/>
              <a:t> pools</a:t>
            </a:r>
          </a:p>
          <a:p>
            <a:pPr marL="0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3 dimensions:</a:t>
            </a:r>
          </a:p>
          <a:p>
            <a:pPr>
              <a:buFontTx/>
              <a:buChar char="-"/>
            </a:pPr>
            <a:r>
              <a:rPr lang="fr-FR" dirty="0" err="1">
                <a:sym typeface="Wingdings" panose="05000000000000000000" pitchFamily="2" charset="2"/>
              </a:rPr>
              <a:t>Root:shoot</a:t>
            </a:r>
            <a:r>
              <a:rPr lang="fr-FR" dirty="0">
                <a:sym typeface="Wingdings" panose="05000000000000000000" pitchFamily="2" charset="2"/>
              </a:rPr>
              <a:t> ratio</a:t>
            </a:r>
          </a:p>
          <a:p>
            <a:pPr>
              <a:buFontTx/>
              <a:buChar char="-"/>
            </a:pPr>
            <a:r>
              <a:rPr lang="fr-FR" dirty="0">
                <a:sym typeface="Wingdings" panose="05000000000000000000" pitchFamily="2" charset="2"/>
              </a:rPr>
              <a:t>Prop. active in shoot </a:t>
            </a:r>
          </a:p>
          <a:p>
            <a:pPr>
              <a:buFontTx/>
              <a:buChar char="-"/>
            </a:pPr>
            <a:r>
              <a:rPr lang="fr-FR" dirty="0">
                <a:sym typeface="Wingdings" panose="05000000000000000000" pitchFamily="2" charset="2"/>
              </a:rPr>
              <a:t>Prop. active in root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Allocation </a:t>
            </a:r>
            <a:r>
              <a:rPr lang="fr-FR" dirty="0" err="1"/>
              <a:t>trade-offs</a:t>
            </a:r>
            <a:endParaRPr lang="fr-FR" dirty="0"/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strategic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trade-offs</a:t>
            </a:r>
            <a:endParaRPr lang="fr-FR" dirty="0">
              <a:sym typeface="Wingdings" panose="05000000000000000000" pitchFamily="2" charset="2"/>
            </a:endParaRPr>
          </a:p>
          <a:p>
            <a:pPr>
              <a:buFontTx/>
              <a:buChar char="-"/>
            </a:pPr>
            <a:endParaRPr lang="fr-FR" dirty="0">
              <a:sym typeface="Wingdings" panose="05000000000000000000" pitchFamily="2" charset="2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86C61B3-19DC-43C7-8D19-0A2B5F2E9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130" y="2029931"/>
            <a:ext cx="5454689" cy="4242536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1761B86A-5C38-4DBB-9C81-2B89CF25A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153" y="1964919"/>
            <a:ext cx="2651846" cy="277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4889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DA846-77D7-450D-8A81-D06FB9F04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1" cy="1325563"/>
          </a:xfrm>
        </p:spPr>
        <p:txBody>
          <a:bodyPr/>
          <a:lstStyle/>
          <a:p>
            <a:r>
              <a:rPr lang="fr-FR" dirty="0"/>
              <a:t>Plant </a:t>
            </a:r>
            <a:r>
              <a:rPr lang="fr-FR" dirty="0" err="1"/>
              <a:t>carbon</a:t>
            </a:r>
            <a:r>
              <a:rPr lang="fr-FR" dirty="0"/>
              <a:t> pools and allocation </a:t>
            </a:r>
            <a:r>
              <a:rPr lang="fr-FR" dirty="0" err="1"/>
              <a:t>trade-offs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A8749-6911-4B93-A9CF-CC0293F719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3829" y="2055813"/>
            <a:ext cx="3722536" cy="44370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/>
              <a:t>6 </a:t>
            </a:r>
            <a:r>
              <a:rPr lang="fr-FR" dirty="0" err="1"/>
              <a:t>vegetative</a:t>
            </a:r>
            <a:r>
              <a:rPr lang="fr-FR" dirty="0"/>
              <a:t> pools</a:t>
            </a:r>
          </a:p>
          <a:p>
            <a:pPr marL="0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3 dimensions:</a:t>
            </a:r>
          </a:p>
          <a:p>
            <a:pPr>
              <a:buFontTx/>
              <a:buChar char="-"/>
            </a:pPr>
            <a:r>
              <a:rPr lang="fr-FR" dirty="0" err="1">
                <a:sym typeface="Wingdings" panose="05000000000000000000" pitchFamily="2" charset="2"/>
              </a:rPr>
              <a:t>Root:shoot</a:t>
            </a:r>
            <a:r>
              <a:rPr lang="fr-FR" dirty="0">
                <a:sym typeface="Wingdings" panose="05000000000000000000" pitchFamily="2" charset="2"/>
              </a:rPr>
              <a:t> ratio</a:t>
            </a:r>
          </a:p>
          <a:p>
            <a:pPr>
              <a:buFontTx/>
              <a:buChar char="-"/>
            </a:pPr>
            <a:r>
              <a:rPr lang="fr-FR" dirty="0">
                <a:sym typeface="Wingdings" panose="05000000000000000000" pitchFamily="2" charset="2"/>
              </a:rPr>
              <a:t>Prop. active in shoot </a:t>
            </a:r>
          </a:p>
          <a:p>
            <a:pPr>
              <a:buFontTx/>
              <a:buChar char="-"/>
            </a:pPr>
            <a:r>
              <a:rPr lang="fr-FR" dirty="0">
                <a:sym typeface="Wingdings" panose="05000000000000000000" pitchFamily="2" charset="2"/>
              </a:rPr>
              <a:t>Prop. active in root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Allocation </a:t>
            </a:r>
            <a:r>
              <a:rPr lang="fr-FR" dirty="0" err="1"/>
              <a:t>trade-offs</a:t>
            </a:r>
            <a:endParaRPr lang="fr-FR" dirty="0"/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strategic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trade-offs</a:t>
            </a:r>
            <a:endParaRPr lang="fr-FR" dirty="0">
              <a:sym typeface="Wingdings" panose="05000000000000000000" pitchFamily="2" charset="2"/>
            </a:endParaRPr>
          </a:p>
          <a:p>
            <a:pPr>
              <a:buFontTx/>
              <a:buChar char="-"/>
            </a:pPr>
            <a:endParaRPr lang="fr-FR" dirty="0">
              <a:sym typeface="Wingdings" panose="05000000000000000000" pitchFamily="2" charset="2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1761B86A-5C38-4DBB-9C81-2B89CF25A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153" y="1964919"/>
            <a:ext cx="2651846" cy="2779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3DA9FB-2181-4DCB-9C5B-BC55ED9F0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805362">
            <a:off x="6969055" y="3013328"/>
            <a:ext cx="4079329" cy="3270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C583607-F709-4AE0-A394-4219D486E5E5}"/>
              </a:ext>
            </a:extLst>
          </p:cNvPr>
          <p:cNvCxnSpPr>
            <a:cxnSpLocks/>
          </p:cNvCxnSpPr>
          <p:nvPr/>
        </p:nvCxnSpPr>
        <p:spPr>
          <a:xfrm>
            <a:off x="6418874" y="4210172"/>
            <a:ext cx="5179691" cy="0"/>
          </a:xfrm>
          <a:prstGeom prst="line">
            <a:avLst/>
          </a:prstGeom>
          <a:ln w="63500">
            <a:solidFill>
              <a:schemeClr val="accent2">
                <a:alpha val="80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4FB9708-9270-47B9-BC55-1209FB4BE209}"/>
              </a:ext>
            </a:extLst>
          </p:cNvPr>
          <p:cNvSpPr txBox="1">
            <a:spLocks/>
          </p:cNvSpPr>
          <p:nvPr/>
        </p:nvSpPr>
        <p:spPr>
          <a:xfrm>
            <a:off x="5104046" y="5906908"/>
            <a:ext cx="3260410" cy="856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err="1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Exploitative</a:t>
            </a:r>
            <a:endParaRPr lang="fr-FR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68741F5-B33D-482C-8040-99362C200DDE}"/>
              </a:ext>
            </a:extLst>
          </p:cNvPr>
          <p:cNvSpPr txBox="1">
            <a:spLocks/>
          </p:cNvSpPr>
          <p:nvPr/>
        </p:nvSpPr>
        <p:spPr>
          <a:xfrm>
            <a:off x="9375983" y="5971180"/>
            <a:ext cx="3260410" cy="856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Conservatives</a:t>
            </a:r>
          </a:p>
        </p:txBody>
      </p:sp>
    </p:spTree>
    <p:extLst>
      <p:ext uri="{BB962C8B-B14F-4D97-AF65-F5344CB8AC3E}">
        <p14:creationId xmlns:p14="http://schemas.microsoft.com/office/powerpoint/2010/main" val="32159398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A81F55D8-E6D8-4DA3-8911-DD5A6626B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805362">
            <a:off x="6969055" y="3013328"/>
            <a:ext cx="4079329" cy="3270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4DA846-77D7-450D-8A81-D06FB9F04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1" cy="1325563"/>
          </a:xfrm>
        </p:spPr>
        <p:txBody>
          <a:bodyPr/>
          <a:lstStyle/>
          <a:p>
            <a:r>
              <a:rPr lang="fr-FR" dirty="0"/>
              <a:t>Plant </a:t>
            </a:r>
            <a:r>
              <a:rPr lang="fr-FR" dirty="0" err="1"/>
              <a:t>carbon</a:t>
            </a:r>
            <a:r>
              <a:rPr lang="fr-FR" dirty="0"/>
              <a:t> pools and allocation </a:t>
            </a:r>
            <a:r>
              <a:rPr lang="fr-FR" dirty="0" err="1"/>
              <a:t>trade-offs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A8749-6911-4B93-A9CF-CC0293F719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3829" y="2055813"/>
            <a:ext cx="4462106" cy="443706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Strategic </a:t>
            </a:r>
            <a:r>
              <a:rPr lang="fr-FR" dirty="0" err="1"/>
              <a:t>trade-offs</a:t>
            </a:r>
            <a:endParaRPr lang="fr-FR" dirty="0"/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=</a:t>
            </a:r>
            <a:r>
              <a:rPr lang="fr-FR" dirty="0" err="1">
                <a:sym typeface="Wingdings" panose="05000000000000000000" pitchFamily="2" charset="2"/>
              </a:rPr>
              <a:t>closed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strategy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space</a:t>
            </a:r>
            <a:endParaRPr lang="fr-FR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endParaRPr lang="fr-FR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fr-FR" dirty="0" err="1">
                <a:sym typeface="Wingdings" panose="05000000000000000000" pitchFamily="2" charset="2"/>
              </a:rPr>
              <a:t>Generate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diversity</a:t>
            </a:r>
            <a:r>
              <a:rPr lang="fr-FR" dirty="0">
                <a:sym typeface="Wingdings" panose="05000000000000000000" pitchFamily="2" charset="2"/>
              </a:rPr>
              <a:t> but </a:t>
            </a:r>
            <a:r>
              <a:rPr lang="fr-FR" dirty="0" err="1">
                <a:sym typeface="Wingdings" panose="05000000000000000000" pitchFamily="2" charset="2"/>
              </a:rPr>
              <a:t>with</a:t>
            </a:r>
            <a:r>
              <a:rPr lang="fr-FR" dirty="0">
                <a:sym typeface="Wingdings" panose="05000000000000000000" pitchFamily="2" charset="2"/>
              </a:rPr>
              <a:t> no « super-</a:t>
            </a:r>
            <a:r>
              <a:rPr lang="fr-FR" dirty="0" err="1">
                <a:sym typeface="Wingdings" panose="05000000000000000000" pitchFamily="2" charset="2"/>
              </a:rPr>
              <a:t>species</a:t>
            </a:r>
            <a:r>
              <a:rPr lang="fr-FR" dirty="0">
                <a:sym typeface="Wingdings" panose="05000000000000000000" pitchFamily="2" charset="2"/>
              </a:rPr>
              <a:t> » </a:t>
            </a:r>
          </a:p>
          <a:p>
            <a:pPr>
              <a:buFontTx/>
              <a:buChar char="-"/>
            </a:pPr>
            <a:endParaRPr lang="fr-FR" dirty="0">
              <a:sym typeface="Wingdings" panose="05000000000000000000" pitchFamily="2" charset="2"/>
            </a:endParaRP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9DF3B8AE-C616-4A03-A5FB-AFB2F93058EC}"/>
              </a:ext>
            </a:extLst>
          </p:cNvPr>
          <p:cNvSpPr txBox="1">
            <a:spLocks/>
          </p:cNvSpPr>
          <p:nvPr/>
        </p:nvSpPr>
        <p:spPr>
          <a:xfrm>
            <a:off x="7648025" y="1690688"/>
            <a:ext cx="2902858" cy="724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l-GR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cs typeface="Myanmar Text" panose="020B0502040204020203" pitchFamily="34" charset="0"/>
              </a:rPr>
              <a:t>ρ</a:t>
            </a:r>
            <a:r>
              <a:rPr lang="fr-FR" sz="3200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cs typeface="Myanmar Text" panose="020B0502040204020203" pitchFamily="34" charset="0"/>
              </a:rPr>
              <a:t>active</a:t>
            </a:r>
            <a:r>
              <a:rPr lang="fr-FR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cs typeface="Myanmar Text" panose="020B0502040204020203" pitchFamily="34" charset="0"/>
              </a:rPr>
              <a:t> &lt; </a:t>
            </a:r>
            <a:r>
              <a:rPr lang="el-GR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cs typeface="Myanmar Text" panose="020B0502040204020203" pitchFamily="34" charset="0"/>
              </a:rPr>
              <a:t>ρ</a:t>
            </a:r>
            <a:r>
              <a:rPr lang="fr-FR" sz="3200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cs typeface="Myanmar Text" panose="020B0502040204020203" pitchFamily="34" charset="0"/>
              </a:rPr>
              <a:t>structural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3D5AF7C-F639-4AD9-B3FD-CE70044DFA7A}"/>
              </a:ext>
            </a:extLst>
          </p:cNvPr>
          <p:cNvCxnSpPr>
            <a:cxnSpLocks/>
          </p:cNvCxnSpPr>
          <p:nvPr/>
        </p:nvCxnSpPr>
        <p:spPr>
          <a:xfrm>
            <a:off x="6418874" y="4210172"/>
            <a:ext cx="5179691" cy="0"/>
          </a:xfrm>
          <a:prstGeom prst="line">
            <a:avLst/>
          </a:prstGeom>
          <a:ln w="63500">
            <a:solidFill>
              <a:schemeClr val="accent2">
                <a:alpha val="80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8A1CEBD-9523-4AC4-8C5A-9962D77966BA}"/>
              </a:ext>
            </a:extLst>
          </p:cNvPr>
          <p:cNvSpPr txBox="1">
            <a:spLocks/>
          </p:cNvSpPr>
          <p:nvPr/>
        </p:nvSpPr>
        <p:spPr>
          <a:xfrm>
            <a:off x="7378514" y="4677807"/>
            <a:ext cx="3260410" cy="8566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>
                <a:solidFill>
                  <a:schemeClr val="accent2"/>
                </a:solidFill>
              </a:rPr>
              <a:t>Proportion of active tissues in shoot</a:t>
            </a:r>
            <a:endParaRPr lang="fr-FR" dirty="0">
              <a:solidFill>
                <a:schemeClr val="accent2"/>
              </a:solidFill>
              <a:sym typeface="Wingdings" panose="05000000000000000000" pitchFamily="2" charset="2"/>
            </a:endParaRP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A4AC78F-871D-4C93-8800-7A4330133249}"/>
              </a:ext>
            </a:extLst>
          </p:cNvPr>
          <p:cNvSpPr txBox="1">
            <a:spLocks/>
          </p:cNvSpPr>
          <p:nvPr/>
        </p:nvSpPr>
        <p:spPr>
          <a:xfrm>
            <a:off x="5104046" y="5906908"/>
            <a:ext cx="3260410" cy="856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err="1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Exploitative</a:t>
            </a:r>
            <a:endParaRPr lang="fr-FR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C1144997-8159-4BF2-9A5A-C2097AC67A69}"/>
              </a:ext>
            </a:extLst>
          </p:cNvPr>
          <p:cNvSpPr txBox="1">
            <a:spLocks/>
          </p:cNvSpPr>
          <p:nvPr/>
        </p:nvSpPr>
        <p:spPr>
          <a:xfrm>
            <a:off x="9375983" y="5971180"/>
            <a:ext cx="3260410" cy="856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Conservatives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3258CE1-2BDE-4BE4-9931-7D0845553D03}"/>
              </a:ext>
            </a:extLst>
          </p:cNvPr>
          <p:cNvCxnSpPr>
            <a:cxnSpLocks/>
          </p:cNvCxnSpPr>
          <p:nvPr/>
        </p:nvCxnSpPr>
        <p:spPr>
          <a:xfrm flipH="1">
            <a:off x="6418874" y="3809047"/>
            <a:ext cx="5179691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  <a:alpha val="80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0D8F408A-7437-4909-A52F-31AD2B0E21D6}"/>
              </a:ext>
            </a:extLst>
          </p:cNvPr>
          <p:cNvSpPr txBox="1">
            <a:spLocks/>
          </p:cNvSpPr>
          <p:nvPr/>
        </p:nvSpPr>
        <p:spPr>
          <a:xfrm>
            <a:off x="7290473" y="3230636"/>
            <a:ext cx="3260410" cy="856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err="1">
                <a:sym typeface="Wingdings" panose="05000000000000000000" pitchFamily="2" charset="2"/>
              </a:rPr>
              <a:t>Organ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lifespan</a:t>
            </a:r>
            <a:endParaRPr lang="fr-FR" dirty="0">
              <a:sym typeface="Wingdings" panose="05000000000000000000" pitchFamily="2" charset="2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3DD1D81-706E-47C5-A27B-3D21AC7C96C4}"/>
              </a:ext>
            </a:extLst>
          </p:cNvPr>
          <p:cNvCxnSpPr>
            <a:cxnSpLocks/>
          </p:cNvCxnSpPr>
          <p:nvPr/>
        </p:nvCxnSpPr>
        <p:spPr>
          <a:xfrm>
            <a:off x="6418874" y="3107776"/>
            <a:ext cx="5052690" cy="40764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  <a:alpha val="80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7A726175-5D1F-4631-8E0F-FBD5C681F133}"/>
              </a:ext>
            </a:extLst>
          </p:cNvPr>
          <p:cNvSpPr txBox="1">
            <a:spLocks/>
          </p:cNvSpPr>
          <p:nvPr/>
        </p:nvSpPr>
        <p:spPr>
          <a:xfrm>
            <a:off x="6830829" y="2554990"/>
            <a:ext cx="4249691" cy="856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>
                <a:sym typeface="Wingdings" panose="05000000000000000000" pitchFamily="2" charset="2"/>
              </a:rPr>
              <a:t>Exchange rate/</a:t>
            </a:r>
            <a:r>
              <a:rPr lang="fr-FR" dirty="0" err="1">
                <a:sym typeface="Wingdings" panose="05000000000000000000" pitchFamily="2" charset="2"/>
              </a:rPr>
              <a:t>biomass</a:t>
            </a:r>
            <a:endParaRPr lang="fr-FR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154607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DE031-468D-4D45-86D0-66787EBFE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dirty="0"/>
              <a:t>The components of plant </a:t>
            </a:r>
            <a:r>
              <a:rPr lang="fr-FR" dirty="0" err="1"/>
              <a:t>growth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178BE8-C10D-4A90-B239-BB277712A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1682" y="1681163"/>
            <a:ext cx="4376057" cy="823912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Tissue </a:t>
            </a:r>
            <a:r>
              <a:rPr lang="fr-FR" dirty="0" err="1"/>
              <a:t>potential</a:t>
            </a:r>
            <a:r>
              <a:rPr lang="fr-FR" dirty="0"/>
              <a:t> </a:t>
            </a:r>
            <a:r>
              <a:rPr lang="fr-FR" dirty="0" err="1"/>
              <a:t>efficiency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6C0DDF9-3DDE-4E48-BA43-F6146B1AF7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00853" y="1681163"/>
            <a:ext cx="2864299" cy="823912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Balance</a:t>
            </a:r>
            <a:endParaRPr lang="en-GB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C9B8375-E64D-4764-B67D-03E86B20170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462" y="2852915"/>
            <a:ext cx="3472496" cy="3058234"/>
          </a:xfrm>
        </p:spPr>
      </p:pic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B814E6FF-C8BE-4E3E-88EE-1A09CEFDEDB7}"/>
              </a:ext>
            </a:extLst>
          </p:cNvPr>
          <p:cNvSpPr txBox="1">
            <a:spLocks/>
          </p:cNvSpPr>
          <p:nvPr/>
        </p:nvSpPr>
        <p:spPr>
          <a:xfrm>
            <a:off x="6491531" y="7189356"/>
            <a:ext cx="5334000" cy="639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How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does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plasticity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fit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this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representation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and drive the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phenotype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?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9354591-F1D2-4804-94F4-2A22132D703C}"/>
              </a:ext>
            </a:extLst>
          </p:cNvPr>
          <p:cNvGrpSpPr/>
          <p:nvPr/>
        </p:nvGrpSpPr>
        <p:grpSpPr>
          <a:xfrm>
            <a:off x="5755711" y="2852915"/>
            <a:ext cx="5769269" cy="3047065"/>
            <a:chOff x="6424240" y="3006726"/>
            <a:chExt cx="5260306" cy="277825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0E5EF0-FDC9-4B48-A8D2-88E0ED31DE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975" b="48794"/>
            <a:stretch/>
          </p:blipFill>
          <p:spPr>
            <a:xfrm>
              <a:off x="6424240" y="3006726"/>
              <a:ext cx="3774118" cy="247448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1F40393-81A2-4189-A07E-393CBB61ABC9}"/>
                </a:ext>
              </a:extLst>
            </p:cNvPr>
            <p:cNvSpPr txBox="1"/>
            <p:nvPr/>
          </p:nvSpPr>
          <p:spPr>
            <a:xfrm>
              <a:off x="9870139" y="3539089"/>
              <a:ext cx="1814407" cy="584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err="1">
                  <a:solidFill>
                    <a:schemeClr val="accent6"/>
                  </a:solidFill>
                  <a:latin typeface="Myriad Pro" panose="020B0503030403020204" pitchFamily="34" charset="0"/>
                </a:rPr>
                <a:t>Potential</a:t>
              </a:r>
              <a:endParaRPr lang="fr-FR" sz="1600" dirty="0">
                <a:solidFill>
                  <a:schemeClr val="accent6"/>
                </a:solidFill>
                <a:latin typeface="Myriad Pro" panose="020B0503030403020204" pitchFamily="34" charset="0"/>
              </a:endParaRPr>
            </a:p>
            <a:p>
              <a:r>
                <a:rPr lang="fr-FR" sz="1600" dirty="0" err="1">
                  <a:solidFill>
                    <a:schemeClr val="accent6"/>
                  </a:solidFill>
                  <a:latin typeface="Myriad Pro" panose="020B0503030403020204" pitchFamily="34" charset="0"/>
                </a:rPr>
                <a:t>evapotranspiration</a:t>
              </a:r>
              <a:endParaRPr lang="en-GB" sz="1600" dirty="0">
                <a:solidFill>
                  <a:schemeClr val="accent6"/>
                </a:solidFill>
                <a:latin typeface="Myriad Pro" panose="020B0503030403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D452C6F-ECE3-4510-BC7E-253C90559CE7}"/>
                </a:ext>
              </a:extLst>
            </p:cNvPr>
            <p:cNvSpPr txBox="1"/>
            <p:nvPr/>
          </p:nvSpPr>
          <p:spPr>
            <a:xfrm>
              <a:off x="9870139" y="4446401"/>
              <a:ext cx="1345625" cy="584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err="1">
                  <a:solidFill>
                    <a:schemeClr val="accent6"/>
                  </a:solidFill>
                  <a:latin typeface="Myriad Pro" panose="020B0503030403020204" pitchFamily="34" charset="0"/>
                </a:rPr>
                <a:t>Potential</a:t>
              </a:r>
              <a:r>
                <a:rPr lang="en-GB" sz="1600" dirty="0">
                  <a:solidFill>
                    <a:schemeClr val="accent6"/>
                  </a:solidFill>
                  <a:latin typeface="Myriad Pro" panose="020B0503030403020204" pitchFamily="34" charset="0"/>
                </a:rPr>
                <a:t> root</a:t>
              </a:r>
            </a:p>
            <a:p>
              <a:r>
                <a:rPr lang="fr-FR" sz="1600" dirty="0">
                  <a:solidFill>
                    <a:schemeClr val="accent6"/>
                  </a:solidFill>
                  <a:latin typeface="Myriad Pro" panose="020B0503030403020204" pitchFamily="34" charset="0"/>
                </a:rPr>
                <a:t>a</a:t>
              </a:r>
              <a:r>
                <a:rPr lang="en-GB" sz="1600" dirty="0" err="1">
                  <a:solidFill>
                    <a:schemeClr val="accent6"/>
                  </a:solidFill>
                  <a:latin typeface="Myriad Pro" panose="020B0503030403020204" pitchFamily="34" charset="0"/>
                </a:rPr>
                <a:t>bsorption</a:t>
              </a:r>
              <a:endParaRPr lang="fr-FR" sz="1600" dirty="0">
                <a:solidFill>
                  <a:schemeClr val="accent6"/>
                </a:solidFill>
                <a:latin typeface="Myriad Pro" panose="020B0503030403020204" pitchFamily="34" charset="0"/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59C3C3E-23CA-48D8-A8E5-0E51CC686F59}"/>
                </a:ext>
              </a:extLst>
            </p:cNvPr>
            <p:cNvSpPr/>
            <p:nvPr/>
          </p:nvSpPr>
          <p:spPr>
            <a:xfrm>
              <a:off x="6885992" y="5010539"/>
              <a:ext cx="1371600" cy="7744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9C39369-4499-4FCA-8F1B-EB9FF662B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5152" y="4954364"/>
            <a:ext cx="1640097" cy="1719196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EBF7996F-2CCF-4A51-9E4E-8DEAFD4E4088}"/>
              </a:ext>
            </a:extLst>
          </p:cNvPr>
          <p:cNvGrpSpPr/>
          <p:nvPr/>
        </p:nvGrpSpPr>
        <p:grpSpPr>
          <a:xfrm>
            <a:off x="-160871" y="4954364"/>
            <a:ext cx="1784628" cy="1719196"/>
            <a:chOff x="-160871" y="4954364"/>
            <a:chExt cx="1784628" cy="171919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FD26C1D-1477-41B1-8015-FFC2BF5A24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6340" y="4954364"/>
              <a:ext cx="1640097" cy="171919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8C2D12-CB4B-4C56-8A10-D63A195C3FA5}"/>
                </a:ext>
              </a:extLst>
            </p:cNvPr>
            <p:cNvSpPr/>
            <p:nvPr/>
          </p:nvSpPr>
          <p:spPr>
            <a:xfrm>
              <a:off x="-160871" y="5176837"/>
              <a:ext cx="347622" cy="10560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066796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014B3C-A7EF-4276-AE0C-0939AAB0F29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075" y="1750988"/>
            <a:ext cx="7396582" cy="48324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FAD607-BAEB-45F5-ACA6-29A4D21AB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Plasticity</a:t>
            </a:r>
            <a:r>
              <a:rPr lang="fr-FR" dirty="0"/>
              <a:t>: the </a:t>
            </a: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equilibrium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DBA5A3-4C58-47FD-97B1-3EEEB5310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1347" y="2261275"/>
            <a:ext cx="5066522" cy="174155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fr-FR" dirty="0"/>
              <a:t>Objective </a:t>
            </a:r>
            <a:r>
              <a:rPr lang="fr-FR" dirty="0" err="1"/>
              <a:t>function</a:t>
            </a:r>
            <a:r>
              <a:rPr lang="fr-FR" dirty="0"/>
              <a:t>: root </a:t>
            </a:r>
            <a:r>
              <a:rPr lang="fr-FR" dirty="0" err="1"/>
              <a:t>activity</a:t>
            </a:r>
            <a:r>
              <a:rPr lang="fr-FR" dirty="0"/>
              <a:t> = shoot </a:t>
            </a:r>
            <a:r>
              <a:rPr lang="fr-FR" dirty="0" err="1"/>
              <a:t>activity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Plastic dimension: </a:t>
            </a:r>
            <a:r>
              <a:rPr lang="fr-FR" dirty="0" err="1"/>
              <a:t>Root:shoot</a:t>
            </a:r>
            <a:r>
              <a:rPr lang="fr-FR" dirty="0"/>
              <a:t> ratio</a:t>
            </a:r>
          </a:p>
          <a:p>
            <a:pPr marL="0" indent="0">
              <a:buNone/>
            </a:pPr>
            <a:r>
              <a:rPr lang="fr-FR" dirty="0"/>
              <a:t>Assumption: </a:t>
            </a:r>
            <a:r>
              <a:rPr lang="fr-FR" dirty="0" err="1"/>
              <a:t>tomorrow</a:t>
            </a:r>
            <a:r>
              <a:rPr lang="fr-FR" dirty="0"/>
              <a:t> </a:t>
            </a:r>
            <a:r>
              <a:rPr lang="fr-FR" dirty="0" err="1"/>
              <a:t>same</a:t>
            </a:r>
            <a:r>
              <a:rPr lang="fr-FR" dirty="0"/>
              <a:t> as </a:t>
            </a:r>
            <a:r>
              <a:rPr lang="fr-FR" dirty="0" err="1"/>
              <a:t>today</a:t>
            </a: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6AE7A8-7492-48CF-AF0C-EE21CBB84578}"/>
              </a:ext>
            </a:extLst>
          </p:cNvPr>
          <p:cNvSpPr/>
          <p:nvPr/>
        </p:nvSpPr>
        <p:spPr>
          <a:xfrm>
            <a:off x="7779657" y="4442950"/>
            <a:ext cx="3753495" cy="18271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fr-FR" sz="3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« </a:t>
            </a:r>
            <a:r>
              <a:rPr lang="fr-FR" sz="3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fixed-equilibrium</a:t>
            </a:r>
            <a:r>
              <a:rPr lang="fr-FR" sz="3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 »</a:t>
            </a: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fr-FR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= no changes in proportion of active tissues</a:t>
            </a:r>
            <a:endParaRPr lang="en-GB" sz="28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D42FB9-2814-473E-B962-D8F88C8F25BC}"/>
              </a:ext>
            </a:extLst>
          </p:cNvPr>
          <p:cNvSpPr txBox="1"/>
          <p:nvPr/>
        </p:nvSpPr>
        <p:spPr>
          <a:xfrm>
            <a:off x="3778896" y="2298118"/>
            <a:ext cx="18144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err="1">
                <a:solidFill>
                  <a:schemeClr val="accent6"/>
                </a:solidFill>
                <a:latin typeface="Myriad Pro" panose="020B0503030403020204" pitchFamily="34" charset="0"/>
              </a:rPr>
              <a:t>Potential</a:t>
            </a:r>
            <a:endParaRPr lang="fr-FR" sz="1600" dirty="0">
              <a:solidFill>
                <a:schemeClr val="accent6"/>
              </a:solidFill>
              <a:latin typeface="Myriad Pro" panose="020B0503030403020204" pitchFamily="34" charset="0"/>
            </a:endParaRPr>
          </a:p>
          <a:p>
            <a:r>
              <a:rPr lang="fr-FR" sz="1600" dirty="0" err="1">
                <a:solidFill>
                  <a:schemeClr val="accent6"/>
                </a:solidFill>
                <a:latin typeface="Myriad Pro" panose="020B0503030403020204" pitchFamily="34" charset="0"/>
              </a:rPr>
              <a:t>evapotranspiration</a:t>
            </a:r>
            <a:endParaRPr lang="en-GB" sz="1600" dirty="0">
              <a:solidFill>
                <a:schemeClr val="accent6"/>
              </a:solidFill>
              <a:latin typeface="Myriad Pro" panose="020B0503030403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A03A7C-D8AC-4920-886A-FD22189D10B3}"/>
              </a:ext>
            </a:extLst>
          </p:cNvPr>
          <p:cNvSpPr txBox="1"/>
          <p:nvPr/>
        </p:nvSpPr>
        <p:spPr>
          <a:xfrm>
            <a:off x="3778896" y="3205430"/>
            <a:ext cx="13456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err="1">
                <a:solidFill>
                  <a:schemeClr val="accent6"/>
                </a:solidFill>
                <a:latin typeface="Myriad Pro" panose="020B0503030403020204" pitchFamily="34" charset="0"/>
              </a:rPr>
              <a:t>Potential</a:t>
            </a:r>
            <a:r>
              <a:rPr lang="en-GB" sz="1600" dirty="0">
                <a:solidFill>
                  <a:schemeClr val="accent6"/>
                </a:solidFill>
                <a:latin typeface="Myriad Pro" panose="020B0503030403020204" pitchFamily="34" charset="0"/>
              </a:rPr>
              <a:t> root</a:t>
            </a:r>
          </a:p>
          <a:p>
            <a:r>
              <a:rPr lang="fr-FR" sz="1600" dirty="0">
                <a:solidFill>
                  <a:schemeClr val="accent6"/>
                </a:solidFill>
                <a:latin typeface="Myriad Pro" panose="020B0503030403020204" pitchFamily="34" charset="0"/>
              </a:rPr>
              <a:t>a</a:t>
            </a:r>
            <a:r>
              <a:rPr lang="en-GB" sz="1600" dirty="0" err="1">
                <a:solidFill>
                  <a:schemeClr val="accent6"/>
                </a:solidFill>
                <a:latin typeface="Myriad Pro" panose="020B0503030403020204" pitchFamily="34" charset="0"/>
              </a:rPr>
              <a:t>bsorption</a:t>
            </a:r>
            <a:endParaRPr lang="fr-FR" sz="1600" dirty="0">
              <a:solidFill>
                <a:schemeClr val="accent6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0618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AD607-BAEB-45F5-ACA6-29A4D21AB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Plasticity</a:t>
            </a:r>
            <a:r>
              <a:rPr lang="fr-FR" dirty="0"/>
              <a:t> in action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DBA5A3-4C58-47FD-97B1-3EEEB5310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457" y="2261275"/>
            <a:ext cx="11159412" cy="8831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Water </a:t>
            </a:r>
            <a:r>
              <a:rPr lang="fr-FR" dirty="0" err="1"/>
              <a:t>limiting</a:t>
            </a:r>
            <a:r>
              <a:rPr lang="fr-FR" dirty="0"/>
              <a:t> at the end of the simulation </a:t>
            </a: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investment</a:t>
            </a:r>
            <a:r>
              <a:rPr lang="fr-FR" dirty="0">
                <a:sym typeface="Wingdings" panose="05000000000000000000" pitchFamily="2" charset="2"/>
              </a:rPr>
              <a:t> in root tissues</a:t>
            </a:r>
            <a:r>
              <a:rPr lang="fr-FR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6AE7A8-7492-48CF-AF0C-EE21CBB84578}"/>
              </a:ext>
            </a:extLst>
          </p:cNvPr>
          <p:cNvSpPr/>
          <p:nvPr/>
        </p:nvSpPr>
        <p:spPr>
          <a:xfrm>
            <a:off x="7779657" y="4442950"/>
            <a:ext cx="3753495" cy="18271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fr-FR" sz="3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« </a:t>
            </a:r>
            <a:r>
              <a:rPr lang="fr-FR" sz="3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fixed-equilibrium</a:t>
            </a:r>
            <a:r>
              <a:rPr lang="fr-FR" sz="3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 »</a:t>
            </a: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fr-FR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= no changes in proportion of active tissues</a:t>
            </a:r>
            <a:endParaRPr lang="en-GB" sz="28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83E251-27D7-48D9-9E45-27CA12989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37" y="3242387"/>
            <a:ext cx="7660920" cy="340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014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65982-A65C-4B83-999B-1DAD39023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Model </a:t>
            </a:r>
            <a:r>
              <a:rPr lang="fr-FR" dirty="0" err="1"/>
              <a:t>summary</a:t>
            </a:r>
            <a:endParaRPr lang="en-GB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9F17E6-0709-4259-A078-4FEDE5F1613F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872898" y="2597429"/>
            <a:ext cx="0" cy="534903"/>
          </a:xfrm>
          <a:prstGeom prst="straightConnector1">
            <a:avLst/>
          </a:prstGeom>
          <a:ln w="25400">
            <a:solidFill>
              <a:schemeClr val="accent2"/>
            </a:solidFill>
            <a:headEnd type="none" w="lg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7763CDD-8DB3-4997-ACA2-35613D2FC0CF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3872898" y="3840218"/>
            <a:ext cx="0" cy="644478"/>
          </a:xfrm>
          <a:prstGeom prst="straightConnector1">
            <a:avLst/>
          </a:prstGeom>
          <a:ln w="25400">
            <a:solidFill>
              <a:schemeClr val="accent2"/>
            </a:solidFill>
            <a:headEnd type="none" w="lg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2CFC160-E0A4-4089-8B98-D50B0A708447}"/>
              </a:ext>
            </a:extLst>
          </p:cNvPr>
          <p:cNvGrpSpPr/>
          <p:nvPr/>
        </p:nvGrpSpPr>
        <p:grpSpPr>
          <a:xfrm>
            <a:off x="-104871" y="2197319"/>
            <a:ext cx="7975869" cy="4174929"/>
            <a:chOff x="-104871" y="2197319"/>
            <a:chExt cx="7975869" cy="41749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081DFA-BFD2-45B3-8C08-B1EB1E024DB8}"/>
                </a:ext>
              </a:extLst>
            </p:cNvPr>
            <p:cNvSpPr txBox="1"/>
            <p:nvPr/>
          </p:nvSpPr>
          <p:spPr>
            <a:xfrm>
              <a:off x="2546975" y="2197319"/>
              <a:ext cx="2651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dirty="0"/>
                <a:t>Allocation </a:t>
              </a:r>
              <a:r>
                <a:rPr lang="fr-FR" sz="2000" dirty="0" err="1"/>
                <a:t>trade</a:t>
              </a:r>
              <a:r>
                <a:rPr lang="fr-FR" sz="2000" dirty="0"/>
                <a:t>-off</a:t>
              </a:r>
              <a:endParaRPr lang="en-GB" sz="20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475AE77-B72C-48E1-8979-917E75FD43E5}"/>
                </a:ext>
              </a:extLst>
            </p:cNvPr>
            <p:cNvSpPr txBox="1"/>
            <p:nvPr/>
          </p:nvSpPr>
          <p:spPr>
            <a:xfrm>
              <a:off x="2546975" y="3132332"/>
              <a:ext cx="26518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dirty="0"/>
                <a:t>Close </a:t>
              </a:r>
              <a:r>
                <a:rPr lang="fr-FR" sz="2000" dirty="0" err="1"/>
                <a:t>continuous</a:t>
              </a:r>
              <a:endParaRPr lang="fr-FR" sz="2000" dirty="0"/>
            </a:p>
            <a:p>
              <a:pPr algn="ctr"/>
              <a:r>
                <a:rPr lang="fr-FR" sz="2000" dirty="0" err="1"/>
                <a:t>phenotypic</a:t>
              </a:r>
              <a:r>
                <a:rPr lang="fr-FR" sz="2000" dirty="0"/>
                <a:t> </a:t>
              </a:r>
              <a:r>
                <a:rPr lang="fr-FR" sz="2000" dirty="0" err="1"/>
                <a:t>space</a:t>
              </a:r>
              <a:endParaRPr lang="fr-FR" sz="20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3C5FAC7-90BB-42BC-8003-7A92E987A576}"/>
                </a:ext>
              </a:extLst>
            </p:cNvPr>
            <p:cNvSpPr txBox="1"/>
            <p:nvPr/>
          </p:nvSpPr>
          <p:spPr>
            <a:xfrm>
              <a:off x="2526644" y="4484696"/>
              <a:ext cx="269250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dirty="0" err="1"/>
                <a:t>Closed</a:t>
              </a:r>
              <a:r>
                <a:rPr lang="fr-FR" sz="2000" dirty="0"/>
                <a:t> </a:t>
              </a:r>
              <a:r>
                <a:rPr lang="fr-FR" sz="2000" dirty="0" err="1"/>
                <a:t>continuous</a:t>
              </a:r>
              <a:endParaRPr lang="fr-FR" sz="2000" dirty="0"/>
            </a:p>
            <a:p>
              <a:pPr algn="ctr"/>
              <a:r>
                <a:rPr lang="fr-FR" sz="2000" dirty="0" err="1"/>
                <a:t>strategy</a:t>
              </a:r>
              <a:r>
                <a:rPr lang="fr-FR" sz="2000" dirty="0"/>
                <a:t> </a:t>
              </a:r>
              <a:r>
                <a:rPr lang="fr-FR" sz="2000" dirty="0" err="1"/>
                <a:t>space</a:t>
              </a:r>
              <a:endParaRPr lang="en-GB" sz="20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0B27BA2-592E-46F6-B427-11D2B3038F24}"/>
                </a:ext>
              </a:extLst>
            </p:cNvPr>
            <p:cNvSpPr txBox="1"/>
            <p:nvPr/>
          </p:nvSpPr>
          <p:spPr>
            <a:xfrm>
              <a:off x="-104871" y="5972138"/>
              <a:ext cx="2651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dirty="0" err="1"/>
                <a:t>Phenotypic</a:t>
              </a:r>
              <a:r>
                <a:rPr lang="fr-FR" sz="2000" dirty="0"/>
                <a:t> </a:t>
              </a:r>
              <a:r>
                <a:rPr lang="fr-FR" sz="2000" dirty="0" err="1"/>
                <a:t>plasticity</a:t>
              </a:r>
              <a:endParaRPr lang="en-GB" sz="20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2E13B28-50DD-43CC-8A24-E59A22D387FB}"/>
                </a:ext>
              </a:extLst>
            </p:cNvPr>
            <p:cNvSpPr txBox="1"/>
            <p:nvPr/>
          </p:nvSpPr>
          <p:spPr>
            <a:xfrm>
              <a:off x="5219152" y="5972138"/>
              <a:ext cx="2651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dirty="0" err="1"/>
                <a:t>Species</a:t>
              </a:r>
              <a:r>
                <a:rPr lang="fr-FR" sz="2000" dirty="0"/>
                <a:t> </a:t>
              </a:r>
              <a:r>
                <a:rPr lang="fr-FR" sz="2000" dirty="0" err="1"/>
                <a:t>diversity</a:t>
              </a:r>
              <a:endParaRPr lang="en-GB" sz="2000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036C515-3659-44CC-A584-6C9E195F3E8F}"/>
                </a:ext>
              </a:extLst>
            </p:cNvPr>
            <p:cNvCxnSpPr>
              <a:cxnSpLocks/>
              <a:stCxn id="8" idx="3"/>
              <a:endCxn id="10" idx="0"/>
            </p:cNvCxnSpPr>
            <p:nvPr/>
          </p:nvCxnSpPr>
          <p:spPr>
            <a:xfrm>
              <a:off x="5219152" y="4838639"/>
              <a:ext cx="1325923" cy="1133499"/>
            </a:xfrm>
            <a:prstGeom prst="straightConnector1">
              <a:avLst/>
            </a:prstGeom>
            <a:ln w="25400">
              <a:solidFill>
                <a:schemeClr val="accent2"/>
              </a:solidFill>
              <a:headEnd type="none" w="lg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A60216D-0DCA-4D50-9C94-3CB5B2C964E5}"/>
                </a:ext>
              </a:extLst>
            </p:cNvPr>
            <p:cNvCxnSpPr>
              <a:cxnSpLocks/>
              <a:stCxn id="8" idx="1"/>
              <a:endCxn id="9" idx="0"/>
            </p:cNvCxnSpPr>
            <p:nvPr/>
          </p:nvCxnSpPr>
          <p:spPr>
            <a:xfrm flipH="1">
              <a:off x="1221052" y="4838639"/>
              <a:ext cx="1305592" cy="1133499"/>
            </a:xfrm>
            <a:prstGeom prst="straightConnector1">
              <a:avLst/>
            </a:prstGeom>
            <a:ln w="25400">
              <a:solidFill>
                <a:schemeClr val="accent2"/>
              </a:solidFill>
              <a:headEnd type="none" w="lg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AE281B8-58B7-428A-A29B-4A4FD1390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8826" y="753239"/>
            <a:ext cx="2271957" cy="2381530"/>
          </a:xfrm>
          <a:prstGeom prst="rect">
            <a:avLst/>
          </a:prstGeom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425DFA8A-4B41-49BA-8D64-9921ADBC7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593" y="3648269"/>
            <a:ext cx="4420815" cy="3055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8222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D09FD0-6269-4671-A398-FDC8CFD4B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073" y="946002"/>
            <a:ext cx="10515600" cy="132556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/>
                </a:solidFill>
              </a:rPr>
              <a:t>The value of </a:t>
            </a:r>
            <a:r>
              <a:rPr lang="fr-FR" sz="3600" dirty="0" err="1">
                <a:solidFill>
                  <a:schemeClr val="tx1"/>
                </a:solidFill>
              </a:rPr>
              <a:t>mountain</a:t>
            </a:r>
            <a:r>
              <a:rPr lang="fr-FR" sz="3600" dirty="0">
                <a:solidFill>
                  <a:schemeClr val="tx1"/>
                </a:solidFill>
              </a:rPr>
              <a:t> </a:t>
            </a:r>
            <a:r>
              <a:rPr lang="fr-FR" sz="3600" dirty="0" err="1">
                <a:solidFill>
                  <a:schemeClr val="tx1"/>
                </a:solidFill>
              </a:rPr>
              <a:t>grasslands</a:t>
            </a:r>
            <a:r>
              <a:rPr lang="fr-FR" sz="3600" dirty="0">
                <a:solidFill>
                  <a:schemeClr val="tx1"/>
                </a:solidFill>
              </a:rPr>
              <a:t>’ </a:t>
            </a:r>
            <a:r>
              <a:rPr lang="fr-FR" sz="3600" dirty="0" err="1">
                <a:solidFill>
                  <a:schemeClr val="tx1"/>
                </a:solidFill>
              </a:rPr>
              <a:t>diversity</a:t>
            </a:r>
            <a:r>
              <a:rPr lang="fr-FR" sz="3600" dirty="0">
                <a:solidFill>
                  <a:schemeClr val="tx1"/>
                </a:solidFill>
              </a:rPr>
              <a:t>.</a:t>
            </a:r>
            <a:endParaRPr lang="en-GB" sz="3600" dirty="0">
              <a:solidFill>
                <a:schemeClr val="tx1"/>
              </a:solidFill>
            </a:endParaRPr>
          </a:p>
        </p:txBody>
      </p:sp>
      <p:pic>
        <p:nvPicPr>
          <p:cNvPr id="4" name="Picture 3" descr="C:\Users\clement.viguier\Documents\These\2014-2015\Prod\Images\Photos\Greg\0026443.jpg">
            <a:extLst>
              <a:ext uri="{FF2B5EF4-FFF2-40B4-BE49-F238E27FC236}">
                <a16:creationId xmlns:a16="http://schemas.microsoft.com/office/drawing/2014/main" id="{E3BDCEA2-4B99-4AC0-AE3A-9DD75CCE91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" t="49285" r="1269" b="205"/>
          <a:stretch/>
        </p:blipFill>
        <p:spPr bwMode="auto">
          <a:xfrm>
            <a:off x="154720" y="2616380"/>
            <a:ext cx="11882559" cy="408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1858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A9CD96C-FF7D-44EB-A726-313CBE4986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18" t="2321" r="13359" b="2321"/>
          <a:stretch/>
        </p:blipFill>
        <p:spPr>
          <a:xfrm flipH="1">
            <a:off x="160190" y="152218"/>
            <a:ext cx="4102045" cy="6553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5198532" cy="2488584"/>
          </a:xfrm>
        </p:spPr>
        <p:txBody>
          <a:bodyPr>
            <a:normAutofit/>
          </a:bodyPr>
          <a:lstStyle/>
          <a:p>
            <a:pPr algn="l"/>
            <a:r>
              <a:rPr lang="fr-FR" sz="8000" dirty="0" err="1"/>
              <a:t>Results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 err="1"/>
              <a:t>Individual</a:t>
            </a:r>
            <a:r>
              <a:rPr lang="fr-FR" dirty="0"/>
              <a:t>- and </a:t>
            </a:r>
            <a:r>
              <a:rPr lang="fr-FR" dirty="0" err="1"/>
              <a:t>community-level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3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4706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clement.viguier\Documents\These\2014-2015\Prod\Images\Photos\computer_old_school.jpg">
            <a:extLst>
              <a:ext uri="{FF2B5EF4-FFF2-40B4-BE49-F238E27FC236}">
                <a16:creationId xmlns:a16="http://schemas.microsoft.com/office/drawing/2014/main" id="{BC58FFE6-DE76-4605-9FCD-DEE56EF85A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8"/>
          <a:stretch/>
        </p:blipFill>
        <p:spPr bwMode="auto">
          <a:xfrm>
            <a:off x="154720" y="145472"/>
            <a:ext cx="6971794" cy="6567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FF82E62-6220-441E-80DB-8DC3042A62CE}"/>
              </a:ext>
            </a:extLst>
          </p:cNvPr>
          <p:cNvSpPr txBox="1">
            <a:spLocks/>
          </p:cNvSpPr>
          <p:nvPr/>
        </p:nvSpPr>
        <p:spPr>
          <a:xfrm>
            <a:off x="7416800" y="365125"/>
            <a:ext cx="3938588" cy="13255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ln>
                  <a:noFill/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tx1"/>
                </a:solidFill>
              </a:rPr>
              <a:t>Calibration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DED0CD-82B2-46A1-AB49-AA04E8595AC9}"/>
              </a:ext>
            </a:extLst>
          </p:cNvPr>
          <p:cNvSpPr txBox="1">
            <a:spLocks/>
          </p:cNvSpPr>
          <p:nvPr/>
        </p:nvSpPr>
        <p:spPr>
          <a:xfrm>
            <a:off x="7416799" y="2055814"/>
            <a:ext cx="4265127" cy="443706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26 </a:t>
            </a:r>
            <a:r>
              <a:rPr lang="fr-FR" dirty="0" err="1"/>
              <a:t>parameters</a:t>
            </a: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5 </a:t>
            </a:r>
            <a:r>
              <a:rPr lang="fr-FR" dirty="0" err="1"/>
              <a:t>strategic</a:t>
            </a:r>
            <a:r>
              <a:rPr lang="fr-FR" dirty="0"/>
              <a:t> </a:t>
            </a:r>
            <a:r>
              <a:rPr lang="fr-FR" dirty="0" err="1"/>
              <a:t>parameters</a:t>
            </a: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ym typeface="Wingdings" panose="05000000000000000000" pitchFamily="2" charset="2"/>
              </a:rPr>
              <a:t>Pot </a:t>
            </a:r>
            <a:r>
              <a:rPr lang="fr-FR" dirty="0" err="1">
                <a:sym typeface="Wingdings" panose="05000000000000000000" pitchFamily="2" charset="2"/>
              </a:rPr>
              <a:t>growth</a:t>
            </a:r>
            <a:r>
              <a:rPr lang="fr-FR" dirty="0">
                <a:sym typeface="Wingdings" panose="05000000000000000000" pitchFamily="2" charset="2"/>
              </a:rPr>
              <a:t> patterns in 2 </a:t>
            </a:r>
            <a:r>
              <a:rPr lang="fr-FR" dirty="0" err="1">
                <a:sym typeface="Wingdings" panose="05000000000000000000" pitchFamily="2" charset="2"/>
              </a:rPr>
              <a:t>treatments</a:t>
            </a:r>
            <a:r>
              <a:rPr lang="fr-FR" dirty="0">
                <a:sym typeface="Wingdings" panose="05000000000000000000" pitchFamily="2" charset="2"/>
              </a:rPr>
              <a:t> of </a:t>
            </a:r>
            <a:r>
              <a:rPr lang="fr-FR" dirty="0" err="1">
                <a:sym typeface="Wingdings" panose="05000000000000000000" pitchFamily="2" charset="2"/>
              </a:rPr>
              <a:t>precipitation</a:t>
            </a:r>
            <a:endParaRPr lang="fr-FR" dirty="0">
              <a:sym typeface="Wingdings" panose="05000000000000000000" pitchFamily="2" charset="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Selection</a:t>
            </a:r>
            <a:r>
              <a:rPr lang="fr-FR" dirty="0">
                <a:sym typeface="Wingdings" panose="05000000000000000000" pitchFamily="2" charset="2"/>
              </a:rPr>
              <a:t> of a </a:t>
            </a:r>
            <a:r>
              <a:rPr lang="fr-FR" dirty="0" err="1">
                <a:sym typeface="Wingdings" panose="05000000000000000000" pitchFamily="2" charset="2"/>
              </a:rPr>
              <a:t>subset</a:t>
            </a:r>
            <a:r>
              <a:rPr lang="fr-FR" dirty="0">
                <a:sym typeface="Wingdings" panose="05000000000000000000" pitchFamily="2" charset="2"/>
              </a:rPr>
              <a:t> of </a:t>
            </a:r>
            <a:r>
              <a:rPr lang="fr-FR" dirty="0" err="1">
                <a:sym typeface="Wingdings" panose="05000000000000000000" pitchFamily="2" charset="2"/>
              </a:rPr>
              <a:t>parameter</a:t>
            </a:r>
            <a:r>
              <a:rPr lang="fr-FR" dirty="0">
                <a:sym typeface="Wingdings" panose="05000000000000000000" pitchFamily="2" charset="2"/>
              </a:rPr>
              <a:t> sets for simulations</a:t>
            </a:r>
          </a:p>
        </p:txBody>
      </p:sp>
    </p:spTree>
    <p:extLst>
      <p:ext uri="{BB962C8B-B14F-4D97-AF65-F5344CB8AC3E}">
        <p14:creationId xmlns:p14="http://schemas.microsoft.com/office/powerpoint/2010/main" val="6354149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952AF-34EA-4D35-863D-ADFA05C89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798" y="365125"/>
            <a:ext cx="6477001" cy="1325563"/>
          </a:xfrm>
        </p:spPr>
        <p:txBody>
          <a:bodyPr/>
          <a:lstStyle/>
          <a:p>
            <a:pPr algn="r"/>
            <a:r>
              <a:rPr lang="fr-FR" dirty="0" err="1"/>
              <a:t>Individual-level</a:t>
            </a:r>
            <a:r>
              <a:rPr lang="fr-FR" dirty="0"/>
              <a:t> simulations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348EB1-1862-4C77-8E78-56ED7DD35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799" y="1825625"/>
            <a:ext cx="7160479" cy="477571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How </a:t>
            </a:r>
            <a:r>
              <a:rPr lang="fr-FR" dirty="0" err="1"/>
              <a:t>does</a:t>
            </a:r>
            <a:r>
              <a:rPr lang="fr-FR" dirty="0"/>
              <a:t> </a:t>
            </a:r>
            <a:r>
              <a:rPr lang="fr-FR" dirty="0" err="1"/>
              <a:t>plasticity</a:t>
            </a:r>
            <a:r>
              <a:rPr lang="fr-FR" dirty="0"/>
              <a:t> affect </a:t>
            </a:r>
            <a:r>
              <a:rPr lang="fr-FR" dirty="0" err="1"/>
              <a:t>individual</a:t>
            </a:r>
            <a:r>
              <a:rPr lang="fr-FR" dirty="0"/>
              <a:t> </a:t>
            </a:r>
            <a:r>
              <a:rPr lang="fr-FR" dirty="0" err="1"/>
              <a:t>growth</a:t>
            </a:r>
            <a:r>
              <a:rPr lang="fr-FR" dirty="0"/>
              <a:t>?</a:t>
            </a:r>
          </a:p>
          <a:p>
            <a:r>
              <a:rPr lang="fr-FR" dirty="0" err="1"/>
              <a:t>with</a:t>
            </a:r>
            <a:r>
              <a:rPr lang="fr-FR" dirty="0"/>
              <a:t> spatial </a:t>
            </a:r>
            <a:r>
              <a:rPr lang="fr-FR" dirty="0" err="1"/>
              <a:t>variability</a:t>
            </a:r>
            <a:r>
              <a:rPr lang="fr-FR" dirty="0"/>
              <a:t>: gradient of </a:t>
            </a:r>
            <a:r>
              <a:rPr lang="fr-FR" dirty="0" err="1"/>
              <a:t>homogeneous</a:t>
            </a:r>
            <a:r>
              <a:rPr lang="fr-FR" dirty="0"/>
              <a:t> water </a:t>
            </a:r>
            <a:r>
              <a:rPr lang="fr-FR" dirty="0" err="1"/>
              <a:t>availability</a:t>
            </a:r>
            <a:endParaRPr lang="fr-FR" dirty="0"/>
          </a:p>
          <a:p>
            <a:r>
              <a:rPr lang="fr-FR" dirty="0" err="1"/>
              <a:t>with</a:t>
            </a:r>
            <a:r>
              <a:rPr lang="fr-FR" dirty="0"/>
              <a:t> temporal </a:t>
            </a:r>
            <a:r>
              <a:rPr lang="fr-FR" dirty="0" err="1"/>
              <a:t>variability</a:t>
            </a:r>
            <a:r>
              <a:rPr lang="fr-FR" dirty="0"/>
              <a:t>: gradient of </a:t>
            </a:r>
            <a:r>
              <a:rPr lang="fr-FR" dirty="0" err="1"/>
              <a:t>heterogeneous</a:t>
            </a:r>
            <a:r>
              <a:rPr lang="fr-FR" dirty="0"/>
              <a:t> water </a:t>
            </a:r>
            <a:r>
              <a:rPr lang="fr-FR" dirty="0" err="1"/>
              <a:t>availability</a:t>
            </a:r>
            <a:r>
              <a:rPr lang="fr-FR" dirty="0"/>
              <a:t> (but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average</a:t>
            </a:r>
            <a:r>
              <a:rPr lang="fr-FR" dirty="0"/>
              <a:t> </a:t>
            </a:r>
            <a:r>
              <a:rPr lang="fr-FR" dirty="0" err="1"/>
              <a:t>availability</a:t>
            </a:r>
            <a:r>
              <a:rPr lang="fr-FR" dirty="0"/>
              <a:t>)</a:t>
            </a:r>
            <a:endParaRPr lang="fr-FR" dirty="0">
              <a:sym typeface="Wingdings" panose="05000000000000000000" pitchFamily="2" charset="2"/>
            </a:endParaRPr>
          </a:p>
          <a:p>
            <a:endParaRPr lang="fr-FR" dirty="0">
              <a:sym typeface="Wingdings" panose="05000000000000000000" pitchFamily="2" charset="2"/>
            </a:endParaRPr>
          </a:p>
          <a:p>
            <a:endParaRPr lang="fr-FR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track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biomass</a:t>
            </a:r>
            <a:r>
              <a:rPr lang="fr-FR" dirty="0">
                <a:sym typeface="Wingdings" panose="05000000000000000000" pitchFamily="2" charset="2"/>
              </a:rPr>
              <a:t> for diverse root </a:t>
            </a:r>
            <a:r>
              <a:rPr lang="fr-FR" dirty="0" err="1">
                <a:sym typeface="Wingdings" panose="05000000000000000000" pitchFamily="2" charset="2"/>
              </a:rPr>
              <a:t>strategies</a:t>
            </a:r>
            <a:r>
              <a:rPr lang="fr-FR" dirty="0">
                <a:sym typeface="Wingdings" panose="05000000000000000000" pitchFamily="2" charset="2"/>
              </a:rPr>
              <a:t>: maximum </a:t>
            </a:r>
            <a:r>
              <a:rPr lang="fr-FR" dirty="0" err="1">
                <a:sym typeface="Wingdings" panose="05000000000000000000" pitchFamily="2" charset="2"/>
              </a:rPr>
              <a:t>biomass</a:t>
            </a:r>
            <a:r>
              <a:rPr lang="fr-FR" dirty="0">
                <a:sym typeface="Wingdings" panose="05000000000000000000" pitchFamily="2" charset="2"/>
              </a:rPr>
              <a:t>, relative performances and dominant </a:t>
            </a:r>
            <a:r>
              <a:rPr lang="fr-FR" dirty="0" err="1">
                <a:sym typeface="Wingdings" panose="05000000000000000000" pitchFamily="2" charset="2"/>
              </a:rPr>
              <a:t>strategy</a:t>
            </a:r>
            <a:endParaRPr lang="en-GB" dirty="0"/>
          </a:p>
        </p:txBody>
      </p:sp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F9E7A13E-6453-4E03-BC1D-3DCBC5B918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21" y="145472"/>
            <a:ext cx="3773467" cy="55932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88DD59-D604-423D-A3B1-2F3931CFE5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7" t="11202" r="47052" b="72405"/>
          <a:stretch/>
        </p:blipFill>
        <p:spPr>
          <a:xfrm>
            <a:off x="5263736" y="4213484"/>
            <a:ext cx="5983041" cy="115181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F7E81C4-4F58-42A5-B9FD-53C67DBA8478}"/>
              </a:ext>
            </a:extLst>
          </p:cNvPr>
          <p:cNvSpPr/>
          <p:nvPr/>
        </p:nvSpPr>
        <p:spPr>
          <a:xfrm>
            <a:off x="62709" y="5833329"/>
            <a:ext cx="21008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20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parameter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sets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FBF05F-1C7B-41A7-A4ED-200E248424CB}"/>
              </a:ext>
            </a:extLst>
          </p:cNvPr>
          <p:cNvSpPr/>
          <p:nvPr/>
        </p:nvSpPr>
        <p:spPr>
          <a:xfrm>
            <a:off x="299851" y="6232011"/>
            <a:ext cx="117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100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days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EC0C4C-0FBD-49D1-A885-17B49052FB5D}"/>
              </a:ext>
            </a:extLst>
          </p:cNvPr>
          <p:cNvSpPr/>
          <p:nvPr/>
        </p:nvSpPr>
        <p:spPr>
          <a:xfrm>
            <a:off x="2006082" y="5833329"/>
            <a:ext cx="2139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12*12*90 cm pots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A8B916C-9BC4-4E63-B5ED-0BF1320A6992}"/>
              </a:ext>
            </a:extLst>
          </p:cNvPr>
          <p:cNvSpPr/>
          <p:nvPr/>
        </p:nvSpPr>
        <p:spPr>
          <a:xfrm>
            <a:off x="1661195" y="6232011"/>
            <a:ext cx="23288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fixed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T° &amp; irradiance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2084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8EE35-21AC-4A7A-B31A-8E156DF5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58747" cy="1325563"/>
          </a:xfrm>
        </p:spPr>
        <p:txBody>
          <a:bodyPr>
            <a:noAutofit/>
          </a:bodyPr>
          <a:lstStyle/>
          <a:p>
            <a:r>
              <a:rPr lang="fr-FR" sz="3200" dirty="0" err="1"/>
              <a:t>Plasticity</a:t>
            </a:r>
            <a:r>
              <a:rPr lang="fr-FR" sz="3200" dirty="0"/>
              <a:t> </a:t>
            </a:r>
            <a:r>
              <a:rPr lang="fr-FR" sz="3200" dirty="0" err="1"/>
              <a:t>effect</a:t>
            </a:r>
            <a:r>
              <a:rPr lang="fr-FR" sz="3200" dirty="0"/>
              <a:t> in </a:t>
            </a:r>
            <a:r>
              <a:rPr lang="fr-FR" sz="3200" dirty="0" err="1"/>
              <a:t>homogeneous</a:t>
            </a:r>
            <a:r>
              <a:rPr lang="fr-FR" sz="3200" dirty="0"/>
              <a:t> conditions</a:t>
            </a:r>
            <a:endParaRPr lang="en-GB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9F9286-7CD4-48A8-815E-61E3AD8C1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603" y="1894377"/>
            <a:ext cx="4470919" cy="4598498"/>
          </a:xfrm>
        </p:spPr>
        <p:txBody>
          <a:bodyPr>
            <a:normAutofit/>
          </a:bodyPr>
          <a:lstStyle/>
          <a:p>
            <a:r>
              <a:rPr lang="fr-FR" dirty="0"/>
              <a:t>No shift in best </a:t>
            </a:r>
            <a:r>
              <a:rPr lang="fr-FR" dirty="0" err="1"/>
              <a:t>strategy</a:t>
            </a:r>
            <a:endParaRPr lang="fr-FR" dirty="0"/>
          </a:p>
          <a:p>
            <a:r>
              <a:rPr lang="fr-FR" dirty="0"/>
              <a:t>Reduction of </a:t>
            </a:r>
            <a:r>
              <a:rPr lang="fr-FR" dirty="0" err="1"/>
              <a:t>growth</a:t>
            </a:r>
            <a:r>
              <a:rPr lang="fr-FR" dirty="0"/>
              <a:t> </a:t>
            </a:r>
            <a:r>
              <a:rPr lang="fr-FR" dirty="0" err="1"/>
              <a:t>differences</a:t>
            </a:r>
            <a:endParaRPr lang="fr-FR" dirty="0"/>
          </a:p>
          <a:p>
            <a:endParaRPr lang="fr-FR" sz="1600" dirty="0"/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niche </a:t>
            </a:r>
            <a:r>
              <a:rPr lang="fr-FR" dirty="0" err="1">
                <a:sym typeface="Wingdings" panose="05000000000000000000" pitchFamily="2" charset="2"/>
              </a:rPr>
              <a:t>widening</a:t>
            </a:r>
            <a:endParaRPr lang="fr-FR" sz="4400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 no </a:t>
            </a:r>
            <a:r>
              <a:rPr lang="fr-FR" dirty="0" err="1">
                <a:sym typeface="Wingdings" panose="05000000000000000000" pitchFamily="2" charset="2"/>
              </a:rPr>
              <a:t>improvment</a:t>
            </a:r>
            <a:r>
              <a:rPr lang="fr-FR" dirty="0">
                <a:sym typeface="Wingdings" panose="05000000000000000000" pitchFamily="2" charset="2"/>
              </a:rPr>
              <a:t> of the dominant </a:t>
            </a:r>
            <a:r>
              <a:rPr lang="fr-FR" dirty="0" err="1">
                <a:sym typeface="Wingdings" panose="05000000000000000000" pitchFamily="2" charset="2"/>
              </a:rPr>
              <a:t>species</a:t>
            </a:r>
            <a:endParaRPr lang="fr-FR" sz="1600" dirty="0">
              <a:sym typeface="Wingdings" panose="05000000000000000000" pitchFamily="2" charset="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EAC881-C730-40CA-90A6-9E26E5461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815" y="161436"/>
            <a:ext cx="6519011" cy="30585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B475E2-98BD-4337-8603-465D5FF445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300" y="3025962"/>
            <a:ext cx="6646526" cy="362834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D3A7A2-6532-40FC-850D-841BC98A68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2900" y="1894377"/>
            <a:ext cx="846339" cy="72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4061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525D2-3820-4997-867F-0856ED5CA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Niche </a:t>
            </a:r>
            <a:r>
              <a:rPr lang="fr-FR" dirty="0" err="1"/>
              <a:t>widening</a:t>
            </a:r>
            <a:r>
              <a:rPr lang="fr-FR" dirty="0"/>
              <a:t> in </a:t>
            </a:r>
            <a:r>
              <a:rPr lang="fr-FR" dirty="0" err="1"/>
              <a:t>homogeneous</a:t>
            </a:r>
            <a:r>
              <a:rPr lang="fr-FR" dirty="0"/>
              <a:t> conditions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630D07-2A5F-441B-A6CF-02E03D3E79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227" y="2360645"/>
            <a:ext cx="7552697" cy="4002930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4D4565D-52C2-45BF-A3CF-381768E93BF7}"/>
              </a:ext>
            </a:extLst>
          </p:cNvPr>
          <p:cNvSpPr txBox="1">
            <a:spLocks/>
          </p:cNvSpPr>
          <p:nvPr/>
        </p:nvSpPr>
        <p:spPr>
          <a:xfrm>
            <a:off x="838201" y="2612571"/>
            <a:ext cx="2996682" cy="356439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Performance of the best </a:t>
            </a:r>
            <a:r>
              <a:rPr lang="fr-FR" dirty="0" err="1"/>
              <a:t>species</a:t>
            </a:r>
            <a:r>
              <a:rPr lang="fr-FR" dirty="0"/>
              <a:t> of </a:t>
            </a:r>
            <a:r>
              <a:rPr lang="fr-FR" dirty="0" err="1"/>
              <a:t>each</a:t>
            </a:r>
            <a:r>
              <a:rPr lang="fr-FR" dirty="0"/>
              <a:t> condition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increases</a:t>
            </a:r>
            <a:r>
              <a:rPr lang="fr-FR" dirty="0"/>
              <a:t> relative </a:t>
            </a:r>
            <a:r>
              <a:rPr lang="fr-FR" dirty="0" err="1"/>
              <a:t>biomass</a:t>
            </a:r>
            <a:r>
              <a:rPr lang="fr-FR" dirty="0"/>
              <a:t> in non optimum conditions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64AD1C-FF9C-494E-B9B8-023934D73D79}"/>
              </a:ext>
            </a:extLst>
          </p:cNvPr>
          <p:cNvSpPr/>
          <p:nvPr/>
        </p:nvSpPr>
        <p:spPr>
          <a:xfrm>
            <a:off x="9596021" y="1841000"/>
            <a:ext cx="2125903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for 1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parameter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set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46677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8EE35-21AC-4A7A-B31A-8E156DF5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640249" cy="1325563"/>
          </a:xfrm>
        </p:spPr>
        <p:txBody>
          <a:bodyPr>
            <a:noAutofit/>
          </a:bodyPr>
          <a:lstStyle/>
          <a:p>
            <a:r>
              <a:rPr lang="fr-FR" sz="3200" dirty="0" err="1"/>
              <a:t>Plasticity</a:t>
            </a:r>
            <a:r>
              <a:rPr lang="fr-FR" sz="3200" dirty="0"/>
              <a:t> </a:t>
            </a:r>
            <a:r>
              <a:rPr lang="fr-FR" sz="3200" dirty="0" err="1"/>
              <a:t>effect</a:t>
            </a:r>
            <a:r>
              <a:rPr lang="fr-FR" sz="3200" dirty="0"/>
              <a:t> in </a:t>
            </a:r>
            <a:r>
              <a:rPr lang="fr-FR" sz="3200" dirty="0" err="1"/>
              <a:t>heterogeneous</a:t>
            </a:r>
            <a:r>
              <a:rPr lang="fr-FR" sz="3200" dirty="0"/>
              <a:t> conditions</a:t>
            </a:r>
            <a:endParaRPr lang="en-GB" sz="32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E85B030-AD17-4FC1-858A-2A3101E74FC9}"/>
              </a:ext>
            </a:extLst>
          </p:cNvPr>
          <p:cNvSpPr txBox="1">
            <a:spLocks/>
          </p:cNvSpPr>
          <p:nvPr/>
        </p:nvSpPr>
        <p:spPr>
          <a:xfrm>
            <a:off x="502297" y="1860685"/>
            <a:ext cx="4302968" cy="46321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Changes in dominant </a:t>
            </a:r>
            <a:r>
              <a:rPr lang="fr-FR" dirty="0" err="1"/>
              <a:t>strategy</a:t>
            </a:r>
            <a:r>
              <a:rPr lang="fr-FR" dirty="0"/>
              <a:t> in </a:t>
            </a:r>
            <a:r>
              <a:rPr lang="fr-FR" dirty="0" err="1"/>
              <a:t>favour</a:t>
            </a:r>
            <a:r>
              <a:rPr lang="fr-FR" dirty="0"/>
              <a:t> of dominant </a:t>
            </a:r>
            <a:r>
              <a:rPr lang="fr-FR" dirty="0" err="1"/>
              <a:t>species</a:t>
            </a:r>
            <a:endParaRPr lang="fr-FR" dirty="0"/>
          </a:p>
          <a:p>
            <a:r>
              <a:rPr lang="fr-FR" dirty="0"/>
              <a:t>Reduction of </a:t>
            </a:r>
            <a:r>
              <a:rPr lang="fr-FR" dirty="0" err="1"/>
              <a:t>growth</a:t>
            </a:r>
            <a:r>
              <a:rPr lang="fr-FR" dirty="0"/>
              <a:t> </a:t>
            </a:r>
            <a:r>
              <a:rPr lang="fr-FR" dirty="0" err="1"/>
              <a:t>differences</a:t>
            </a:r>
            <a:endParaRPr lang="fr-FR" dirty="0"/>
          </a:p>
          <a:p>
            <a:r>
              <a:rPr lang="fr-FR" dirty="0" err="1"/>
              <a:t>Increase</a:t>
            </a:r>
            <a:r>
              <a:rPr lang="fr-FR" dirty="0"/>
              <a:t> of relative BM </a:t>
            </a:r>
            <a:r>
              <a:rPr lang="fr-FR" sz="1600" dirty="0"/>
              <a:t>(not </a:t>
            </a:r>
            <a:r>
              <a:rPr lang="fr-FR" sz="1600" dirty="0" err="1"/>
              <a:t>shown</a:t>
            </a:r>
            <a:r>
              <a:rPr lang="fr-FR" sz="1600" dirty="0"/>
              <a:t>)</a:t>
            </a:r>
          </a:p>
          <a:p>
            <a:pPr marL="0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 niche </a:t>
            </a:r>
            <a:r>
              <a:rPr lang="fr-FR" dirty="0" err="1">
                <a:sym typeface="Wingdings" panose="05000000000000000000" pitchFamily="2" charset="2"/>
              </a:rPr>
              <a:t>widening</a:t>
            </a:r>
            <a:endParaRPr lang="fr-FR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assymetric</a:t>
            </a:r>
            <a:r>
              <a:rPr lang="fr-FR" dirty="0">
                <a:sym typeface="Wingdings" panose="05000000000000000000" pitchFamily="2" charset="2"/>
              </a:rPr>
              <a:t> gain (+</a:t>
            </a:r>
            <a:r>
              <a:rPr lang="fr-FR" dirty="0" err="1">
                <a:sym typeface="Wingdings" panose="05000000000000000000" pitchFamily="2" charset="2"/>
              </a:rPr>
              <a:t>exploitative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strategies</a:t>
            </a:r>
            <a:r>
              <a:rPr lang="fr-FR" dirty="0">
                <a:sym typeface="Wingdings" panose="05000000000000000000" pitchFamily="2" charset="2"/>
              </a:rPr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AD1CAF-6284-407D-A3AA-36E1AEDB8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449" y="365125"/>
            <a:ext cx="6545696" cy="34528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93459A-F2D0-4A26-B0DB-20F11DD3EB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076" y="3539825"/>
            <a:ext cx="6578069" cy="22803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93B6EC-211B-4AF2-8D48-F03DDA0C32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7" t="11202" r="47052" b="72405"/>
          <a:stretch/>
        </p:blipFill>
        <p:spPr>
          <a:xfrm>
            <a:off x="5826830" y="5947253"/>
            <a:ext cx="3090235" cy="5949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443D4C3-7406-431A-A08E-ACA91141E4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7" t="11202" r="47052" b="72405"/>
          <a:stretch/>
        </p:blipFill>
        <p:spPr>
          <a:xfrm>
            <a:off x="9008677" y="5947253"/>
            <a:ext cx="3090235" cy="5949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1C69F33-5241-4420-A73E-A3DEDFD62F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9569" y="3667126"/>
            <a:ext cx="337760" cy="184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152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A115B-8FFD-4D61-9288-CA082F843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81143" y="1930762"/>
            <a:ext cx="3106057" cy="4604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800" dirty="0" err="1"/>
              <a:t>Assymetric</a:t>
            </a:r>
            <a:r>
              <a:rPr lang="fr-FR" sz="2800" dirty="0"/>
              <a:t> gain</a:t>
            </a:r>
          </a:p>
          <a:p>
            <a:r>
              <a:rPr lang="fr-FR" sz="2800" dirty="0" err="1"/>
              <a:t>Competitive</a:t>
            </a:r>
            <a:r>
              <a:rPr lang="fr-FR" sz="2800" dirty="0"/>
              <a:t> exclusion by </a:t>
            </a:r>
            <a:r>
              <a:rPr lang="fr-FR" sz="2800" dirty="0" err="1"/>
              <a:t>exploitative</a:t>
            </a:r>
            <a:r>
              <a:rPr lang="fr-FR" sz="2800" dirty="0"/>
              <a:t> </a:t>
            </a:r>
            <a:r>
              <a:rPr lang="fr-FR" sz="2800" dirty="0" err="1"/>
              <a:t>species</a:t>
            </a:r>
            <a:r>
              <a:rPr lang="fr-FR" sz="2800" dirty="0"/>
              <a:t>?</a:t>
            </a:r>
          </a:p>
          <a:p>
            <a:endParaRPr lang="fr-FR" sz="2800" dirty="0"/>
          </a:p>
          <a:p>
            <a:r>
              <a:rPr lang="fr-FR" sz="2800" dirty="0"/>
              <a:t>Shift in dominant </a:t>
            </a:r>
            <a:r>
              <a:rPr lang="fr-FR" sz="2800" dirty="0" err="1"/>
              <a:t>strategy</a:t>
            </a:r>
            <a:r>
              <a:rPr lang="fr-FR" sz="2800" dirty="0"/>
              <a:t>?</a:t>
            </a:r>
          </a:p>
          <a:p>
            <a:pPr marL="0" indent="0">
              <a:buNone/>
            </a:pPr>
            <a:endParaRPr lang="en-GB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2C8E2-30A9-4EA4-9A76-4957811947B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436" y="3328762"/>
            <a:ext cx="7748849" cy="316411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15FA49-47FD-4E04-95E4-14170A02F6E4}"/>
              </a:ext>
            </a:extLst>
          </p:cNvPr>
          <p:cNvSpPr/>
          <p:nvPr/>
        </p:nvSpPr>
        <p:spPr>
          <a:xfrm>
            <a:off x="838200" y="1930762"/>
            <a:ext cx="7942944" cy="996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fr-FR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Niche </a:t>
            </a:r>
            <a:r>
              <a:rPr lang="fr-FR" sz="2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widening</a:t>
            </a:r>
            <a:r>
              <a:rPr lang="fr-FR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= </a:t>
            </a:r>
            <a:r>
              <a:rPr lang="fr-FR" sz="2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reduction</a:t>
            </a:r>
            <a:r>
              <a:rPr lang="fr-FR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of </a:t>
            </a:r>
            <a:r>
              <a:rPr lang="fr-FR" sz="2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abiotic</a:t>
            </a:r>
            <a:r>
              <a:rPr lang="fr-FR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fr-FR" sz="2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filtering</a:t>
            </a:r>
            <a:endParaRPr lang="fr-FR" sz="28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lvl="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fr-FR" sz="2800" dirty="0" err="1">
                <a:solidFill>
                  <a:prstClr val="black">
                    <a:lumMod val="75000"/>
                    <a:lumOff val="25000"/>
                  </a:prstClr>
                </a:solidFill>
                <a:sym typeface="Wingdings" panose="05000000000000000000" pitchFamily="2" charset="2"/>
              </a:rPr>
              <a:t>h</a:t>
            </a:r>
            <a:r>
              <a:rPr lang="fr-FR" sz="2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igher</a:t>
            </a:r>
            <a:r>
              <a:rPr lang="fr-FR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fr-FR" sz="2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potential</a:t>
            </a:r>
            <a:r>
              <a:rPr lang="fr-FR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fr-FR" sz="2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species</a:t>
            </a:r>
            <a:r>
              <a:rPr lang="fr-FR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fr-FR" sz="2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diversity</a:t>
            </a:r>
            <a:endParaRPr lang="fr-FR" sz="28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40A87FB-D5FD-45BA-BCDE-26FD4EE53F80}"/>
              </a:ext>
            </a:extLst>
          </p:cNvPr>
          <p:cNvSpPr txBox="1">
            <a:spLocks/>
          </p:cNvSpPr>
          <p:nvPr/>
        </p:nvSpPr>
        <p:spPr>
          <a:xfrm>
            <a:off x="838199" y="365125"/>
            <a:ext cx="9201539" cy="13255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400" dirty="0" err="1"/>
              <a:t>Consequences</a:t>
            </a:r>
            <a:r>
              <a:rPr lang="fr-FR" sz="4400" dirty="0"/>
              <a:t> at the </a:t>
            </a:r>
            <a:r>
              <a:rPr lang="fr-FR" sz="4400" dirty="0" err="1"/>
              <a:t>community</a:t>
            </a:r>
            <a:r>
              <a:rPr lang="fr-FR" sz="4400" dirty="0"/>
              <a:t> </a:t>
            </a:r>
            <a:r>
              <a:rPr lang="fr-FR" sz="4400" dirty="0" err="1"/>
              <a:t>level</a:t>
            </a:r>
            <a:r>
              <a:rPr lang="fr-FR" sz="4400" dirty="0"/>
              <a:t> ?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3131371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9B9DDB9C-FFFC-49D4-AE3D-BDB27D70FB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68" t="25134" r="18720" b="1347"/>
          <a:stretch/>
        </p:blipFill>
        <p:spPr>
          <a:xfrm>
            <a:off x="154721" y="145472"/>
            <a:ext cx="3764135" cy="5579413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6ADF4401-4E3D-480C-A68D-068C3A224D47}"/>
              </a:ext>
            </a:extLst>
          </p:cNvPr>
          <p:cNvSpPr txBox="1">
            <a:spLocks/>
          </p:cNvSpPr>
          <p:nvPr/>
        </p:nvSpPr>
        <p:spPr>
          <a:xfrm>
            <a:off x="4876798" y="365125"/>
            <a:ext cx="6477001" cy="13255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4400" dirty="0"/>
              <a:t>Community-</a:t>
            </a:r>
            <a:r>
              <a:rPr lang="fr-FR" sz="4400" dirty="0" err="1"/>
              <a:t>level</a:t>
            </a:r>
            <a:r>
              <a:rPr lang="fr-FR" sz="4400" dirty="0"/>
              <a:t> simulations</a:t>
            </a:r>
            <a:endParaRPr lang="en-GB" sz="4400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164C021D-7EA3-421A-9671-69A1089204D7}"/>
              </a:ext>
            </a:extLst>
          </p:cNvPr>
          <p:cNvSpPr txBox="1">
            <a:spLocks/>
          </p:cNvSpPr>
          <p:nvPr/>
        </p:nvSpPr>
        <p:spPr>
          <a:xfrm>
            <a:off x="4348066" y="1825625"/>
            <a:ext cx="7781226" cy="4886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How are </a:t>
            </a:r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</a:t>
            </a:r>
            <a:r>
              <a:rPr lang="fr-FR" dirty="0" err="1"/>
              <a:t>transfering</a:t>
            </a:r>
            <a:r>
              <a:rPr lang="fr-FR" dirty="0"/>
              <a:t> to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:</a:t>
            </a:r>
          </a:p>
          <a:p>
            <a:r>
              <a:rPr lang="fr-FR" dirty="0"/>
              <a:t>Is </a:t>
            </a:r>
            <a:r>
              <a:rPr lang="fr-FR" dirty="0" err="1"/>
              <a:t>competitive</a:t>
            </a:r>
            <a:r>
              <a:rPr lang="fr-FR" dirty="0"/>
              <a:t> exclusion </a:t>
            </a:r>
            <a:r>
              <a:rPr lang="fr-FR" dirty="0" err="1"/>
              <a:t>effect</a:t>
            </a:r>
            <a:r>
              <a:rPr lang="fr-FR" dirty="0"/>
              <a:t> </a:t>
            </a:r>
            <a:r>
              <a:rPr lang="fr-FR" dirty="0" err="1"/>
              <a:t>larger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the niche </a:t>
            </a:r>
            <a:r>
              <a:rPr lang="fr-FR" dirty="0" err="1"/>
              <a:t>widening</a:t>
            </a:r>
            <a:r>
              <a:rPr lang="fr-FR" dirty="0"/>
              <a:t>?</a:t>
            </a:r>
          </a:p>
          <a:p>
            <a:r>
              <a:rPr lang="fr-FR" dirty="0"/>
              <a:t>Is </a:t>
            </a:r>
            <a:r>
              <a:rPr lang="fr-FR" dirty="0" err="1"/>
              <a:t>there</a:t>
            </a:r>
            <a:r>
              <a:rPr lang="fr-FR" dirty="0"/>
              <a:t> a shift in the dominant </a:t>
            </a:r>
            <a:r>
              <a:rPr lang="fr-FR" dirty="0" err="1"/>
              <a:t>strategy</a:t>
            </a:r>
            <a:r>
              <a:rPr lang="fr-FR" dirty="0"/>
              <a:t>?</a:t>
            </a:r>
          </a:p>
          <a:p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Long </a:t>
            </a:r>
            <a:r>
              <a:rPr lang="fr-FR" dirty="0" err="1"/>
              <a:t>term</a:t>
            </a:r>
            <a:r>
              <a:rPr lang="fr-FR" dirty="0"/>
              <a:t> simulations (300 </a:t>
            </a:r>
            <a:r>
              <a:rPr lang="fr-FR" dirty="0" err="1"/>
              <a:t>years</a:t>
            </a:r>
            <a:r>
              <a:rPr lang="fr-FR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12 stable </a:t>
            </a:r>
            <a:r>
              <a:rPr lang="fr-FR" dirty="0" err="1"/>
              <a:t>parameter</a:t>
            </a:r>
            <a:r>
              <a:rPr lang="fr-FR" dirty="0"/>
              <a:t> sets (</a:t>
            </a:r>
            <a:r>
              <a:rPr lang="fr-FR" dirty="0" err="1"/>
              <a:t>reproducing</a:t>
            </a:r>
            <a:r>
              <a:rPr lang="fr-FR" dirty="0"/>
              <a:t> </a:t>
            </a:r>
            <a:r>
              <a:rPr lang="fr-FR" dirty="0" err="1"/>
              <a:t>individual</a:t>
            </a:r>
            <a:r>
              <a:rPr lang="fr-FR" dirty="0"/>
              <a:t> </a:t>
            </a:r>
            <a:r>
              <a:rPr lang="fr-FR" dirty="0" err="1"/>
              <a:t>after</a:t>
            </a:r>
            <a:r>
              <a:rPr lang="fr-FR" dirty="0"/>
              <a:t> 50 </a:t>
            </a:r>
            <a:r>
              <a:rPr lang="fr-FR" dirty="0" err="1"/>
              <a:t>years</a:t>
            </a:r>
            <a:r>
              <a:rPr lang="fr-FR" dirty="0"/>
              <a:t> in non plastic conditions)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400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phenotypes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err="1"/>
              <a:t>Shared</a:t>
            </a:r>
            <a:r>
              <a:rPr lang="fr-FR" dirty="0"/>
              <a:t> </a:t>
            </a:r>
            <a:r>
              <a:rPr lang="fr-FR" dirty="0" err="1"/>
              <a:t>seedbank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6 sites: </a:t>
            </a:r>
            <a:r>
              <a:rPr lang="fr-FR" dirty="0" err="1"/>
              <a:t>meta-community</a:t>
            </a:r>
            <a:endParaRPr lang="en-GB" dirty="0"/>
          </a:p>
          <a:p>
            <a:endParaRPr lang="fr-F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46B5A1-E67F-4B04-B607-CF0613750887}"/>
              </a:ext>
            </a:extLst>
          </p:cNvPr>
          <p:cNvSpPr/>
          <p:nvPr/>
        </p:nvSpPr>
        <p:spPr>
          <a:xfrm>
            <a:off x="62709" y="5833329"/>
            <a:ext cx="21008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12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parameter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sets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0897E2A-9D17-40FE-9263-6568127703D2}"/>
              </a:ext>
            </a:extLst>
          </p:cNvPr>
          <p:cNvSpPr/>
          <p:nvPr/>
        </p:nvSpPr>
        <p:spPr>
          <a:xfrm>
            <a:off x="140812" y="6232011"/>
            <a:ext cx="922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6 sites: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8558B4-59EB-4CD8-8784-2D597D7204FF}"/>
              </a:ext>
            </a:extLst>
          </p:cNvPr>
          <p:cNvSpPr/>
          <p:nvPr/>
        </p:nvSpPr>
        <p:spPr>
          <a:xfrm>
            <a:off x="2006082" y="5833329"/>
            <a:ext cx="2139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100*100cm plots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385A0-B6FB-4F14-9F61-978675F21477}"/>
              </a:ext>
            </a:extLst>
          </p:cNvPr>
          <p:cNvSpPr/>
          <p:nvPr/>
        </p:nvSpPr>
        <p:spPr>
          <a:xfrm>
            <a:off x="970385" y="6232011"/>
            <a:ext cx="3175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variable T°,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prec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. &amp; irradiance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1402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C53A19C-903B-434F-8A05-70BBCE51F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59" y="365126"/>
            <a:ext cx="4400756" cy="62182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815D9E-C93E-4DC8-BDFB-C16CB6B83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770" y="365125"/>
            <a:ext cx="6552115" cy="1325563"/>
          </a:xfrm>
        </p:spPr>
        <p:txBody>
          <a:bodyPr/>
          <a:lstStyle/>
          <a:p>
            <a:r>
              <a:rPr lang="fr-FR" dirty="0" err="1"/>
              <a:t>Effects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r>
              <a:rPr lang="fr-FR" dirty="0"/>
              <a:t> on </a:t>
            </a:r>
            <a:r>
              <a:rPr lang="fr-FR" dirty="0" err="1"/>
              <a:t>species</a:t>
            </a:r>
            <a:r>
              <a:rPr lang="fr-FR" dirty="0"/>
              <a:t> </a:t>
            </a:r>
            <a:r>
              <a:rPr lang="fr-FR" dirty="0" err="1"/>
              <a:t>diversity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0E333-BD7F-4ED2-A985-548593652C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01758" y="2054212"/>
            <a:ext cx="6578612" cy="524811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Niche </a:t>
            </a:r>
            <a:r>
              <a:rPr lang="fr-FR" dirty="0" err="1"/>
              <a:t>widening</a:t>
            </a:r>
            <a:r>
              <a:rPr lang="fr-FR" dirty="0"/>
              <a:t> &gt; </a:t>
            </a:r>
            <a:r>
              <a:rPr lang="fr-FR" dirty="0" err="1"/>
              <a:t>competitive</a:t>
            </a:r>
            <a:r>
              <a:rPr lang="fr-FR" dirty="0"/>
              <a:t> exclusion</a:t>
            </a:r>
          </a:p>
          <a:p>
            <a:endParaRPr lang="fr-FR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9D140FC4-D36A-45D1-AC2D-8A815F7AE028}"/>
              </a:ext>
            </a:extLst>
          </p:cNvPr>
          <p:cNvSpPr txBox="1">
            <a:spLocks/>
          </p:cNvSpPr>
          <p:nvPr/>
        </p:nvSpPr>
        <p:spPr>
          <a:xfrm>
            <a:off x="707572" y="7221524"/>
            <a:ext cx="5181600" cy="10917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Effect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on dominant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strategy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(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asymmetric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gain)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?</a:t>
            </a:r>
            <a:endParaRPr lang="fr-FR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53F922-B9AD-4D1F-A455-A51129F394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770" y="2942547"/>
            <a:ext cx="6664600" cy="391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701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15D9E-C93E-4DC8-BDFB-C16CB6B83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63764" cy="1325563"/>
          </a:xfrm>
        </p:spPr>
        <p:txBody>
          <a:bodyPr/>
          <a:lstStyle/>
          <a:p>
            <a:r>
              <a:rPr lang="fr-FR" dirty="0" err="1"/>
              <a:t>Effects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r>
              <a:rPr lang="fr-FR" dirty="0"/>
              <a:t> on dominant </a:t>
            </a:r>
            <a:r>
              <a:rPr lang="fr-FR" dirty="0" err="1"/>
              <a:t>strategy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0E333-BD7F-4ED2-A985-548593652C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46299"/>
            <a:ext cx="4982155" cy="40306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inter-site</a:t>
            </a:r>
            <a:r>
              <a:rPr lang="fr-FR" dirty="0"/>
              <a:t> </a:t>
            </a:r>
            <a:r>
              <a:rPr lang="fr-FR" dirty="0" err="1"/>
              <a:t>variability</a:t>
            </a:r>
            <a:r>
              <a:rPr lang="fr-FR" dirty="0"/>
              <a:t> to inter-</a:t>
            </a:r>
            <a:r>
              <a:rPr lang="fr-FR" dirty="0" err="1"/>
              <a:t>season</a:t>
            </a:r>
            <a:r>
              <a:rPr lang="fr-FR" dirty="0"/>
              <a:t> </a:t>
            </a:r>
            <a:r>
              <a:rPr lang="fr-FR" dirty="0" err="1"/>
              <a:t>variability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P</a:t>
            </a:r>
            <a:r>
              <a:rPr lang="en-GB" dirty="0" err="1"/>
              <a:t>lasticity</a:t>
            </a:r>
            <a:r>
              <a:rPr lang="en-GB" dirty="0"/>
              <a:t> reduces functional diversity (meta-community scale)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Investigate the structure of the meta-community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AF14AD-BCC8-46DF-AAB3-2B002944F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5343" y="7143427"/>
            <a:ext cx="5181600" cy="74622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Different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meta-community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 structure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406E08E-574A-428C-9192-896C6F145C27}"/>
              </a:ext>
            </a:extLst>
          </p:cNvPr>
          <p:cNvGrpSpPr/>
          <p:nvPr/>
        </p:nvGrpSpPr>
        <p:grpSpPr>
          <a:xfrm>
            <a:off x="6371647" y="1202626"/>
            <a:ext cx="5425650" cy="4974337"/>
            <a:chOff x="6401964" y="902988"/>
            <a:chExt cx="5425650" cy="497433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AFE69BC-A8FE-406B-A015-012874AD5C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1964" y="980675"/>
              <a:ext cx="5425650" cy="489665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612D8E5-2CF1-4121-B13C-9FC2D4294AC6}"/>
                </a:ext>
              </a:extLst>
            </p:cNvPr>
            <p:cNvSpPr/>
            <p:nvPr/>
          </p:nvSpPr>
          <p:spPr>
            <a:xfrm>
              <a:off x="6687457" y="902988"/>
              <a:ext cx="4281714" cy="1586212"/>
            </a:xfrm>
            <a:prstGeom prst="rect">
              <a:avLst/>
            </a:prstGeom>
            <a:noFill/>
            <a:ln w="222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63EFA51-EADB-4221-B114-6F0B4AD9308C}"/>
                </a:ext>
              </a:extLst>
            </p:cNvPr>
            <p:cNvSpPr/>
            <p:nvPr/>
          </p:nvSpPr>
          <p:spPr>
            <a:xfrm>
              <a:off x="9055074" y="2230261"/>
              <a:ext cx="17780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r>
                <a:rPr lang="fr-FR" dirty="0">
                  <a:solidFill>
                    <a:schemeClr val="bg1">
                      <a:lumMod val="65000"/>
                    </a:schemeClr>
                  </a:solidFill>
                </a:rPr>
                <a:t>1 </a:t>
              </a:r>
              <a:r>
                <a:rPr lang="fr-FR" dirty="0" err="1">
                  <a:solidFill>
                    <a:schemeClr val="bg1">
                      <a:lumMod val="65000"/>
                    </a:schemeClr>
                  </a:solidFill>
                </a:rPr>
                <a:t>parameter</a:t>
              </a:r>
              <a:r>
                <a:rPr lang="fr-FR" dirty="0">
                  <a:solidFill>
                    <a:schemeClr val="bg1">
                      <a:lumMod val="65000"/>
                    </a:schemeClr>
                  </a:solidFill>
                </a:rPr>
                <a:t> set</a:t>
              </a:r>
              <a:endParaRPr lang="en-GB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F85BAE03-67F5-42FE-84D6-041DF5D6A1ED}"/>
              </a:ext>
            </a:extLst>
          </p:cNvPr>
          <p:cNvSpPr/>
          <p:nvPr/>
        </p:nvSpPr>
        <p:spPr>
          <a:xfrm>
            <a:off x="7373778" y="785034"/>
            <a:ext cx="1021433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fr-F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yriad Pro" panose="020B0503030403020204" pitchFamily="34" charset="0"/>
              </a:rPr>
              <a:t>Non plastic</a:t>
            </a:r>
            <a:endParaRPr lang="en-GB" sz="1400" dirty="0">
              <a:solidFill>
                <a:schemeClr val="tx1">
                  <a:lumMod val="75000"/>
                  <a:lumOff val="25000"/>
                </a:schemeClr>
              </a:solidFill>
              <a:latin typeface="Myriad Pro" panose="020B0503030403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2934A7-DFB5-4DF2-8C78-81A5E6329DCB}"/>
              </a:ext>
            </a:extLst>
          </p:cNvPr>
          <p:cNvSpPr/>
          <p:nvPr/>
        </p:nvSpPr>
        <p:spPr>
          <a:xfrm>
            <a:off x="9160338" y="785034"/>
            <a:ext cx="1506887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fr-F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yriad Pro" panose="020B0503030403020204" pitchFamily="34" charset="0"/>
              </a:rPr>
              <a:t>Fixed-equilibrium</a:t>
            </a:r>
            <a:endParaRPr lang="en-GB" sz="1400" dirty="0">
              <a:solidFill>
                <a:schemeClr val="tx1">
                  <a:lumMod val="75000"/>
                  <a:lumOff val="25000"/>
                </a:schemeClr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615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08F0E1-9A64-4D1C-B402-9ACDEDDC2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Ecosystem</a:t>
            </a:r>
            <a:r>
              <a:rPr lang="fr-FR" dirty="0"/>
              <a:t> services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0A0592-E762-48C8-BBFA-3DE9F4708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349500"/>
            <a:ext cx="4054311" cy="414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Benefits that humans freely gain from the natural environment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Argument for nature conservation</a:t>
            </a:r>
            <a:endParaRPr lang="en-GB" dirty="0"/>
          </a:p>
          <a:p>
            <a:r>
              <a:rPr lang="fr-FR" dirty="0"/>
              <a:t>Tool for management 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59802D-28E1-44B9-AB3C-3EA43D533E1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933" y="557227"/>
            <a:ext cx="6906067" cy="574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4681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5E619-0AAB-43D3-945F-16BB7D65E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 shift in </a:t>
            </a:r>
            <a:r>
              <a:rPr lang="fr-FR" dirty="0" err="1"/>
              <a:t>community</a:t>
            </a:r>
            <a:r>
              <a:rPr lang="fr-FR" dirty="0"/>
              <a:t> structure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18272-D0F4-45DA-B4EB-E913D97CBF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30401"/>
            <a:ext cx="5181600" cy="4246562"/>
          </a:xfrm>
        </p:spPr>
        <p:txBody>
          <a:bodyPr>
            <a:normAutofit/>
          </a:bodyPr>
          <a:lstStyle/>
          <a:p>
            <a:r>
              <a:rPr lang="fr-FR" dirty="0" err="1"/>
              <a:t>From</a:t>
            </a:r>
            <a:r>
              <a:rPr lang="fr-FR" dirty="0"/>
              <a:t> distinct </a:t>
            </a:r>
            <a:r>
              <a:rPr lang="fr-FR" dirty="0" err="1"/>
              <a:t>dominated</a:t>
            </a:r>
            <a:r>
              <a:rPr lang="fr-FR" dirty="0"/>
              <a:t> </a:t>
            </a:r>
            <a:r>
              <a:rPr lang="fr-FR" dirty="0" err="1"/>
              <a:t>communities</a:t>
            </a:r>
            <a:r>
              <a:rPr lang="fr-FR" dirty="0"/>
              <a:t> to diverse </a:t>
            </a:r>
            <a:r>
              <a:rPr lang="fr-FR" dirty="0" err="1"/>
              <a:t>communities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overlap</a:t>
            </a: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1AD3009-AF24-4408-B751-61341CC4CF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83" y="3886200"/>
            <a:ext cx="5594684" cy="26574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29C7F6-FB1F-4B52-958C-8E97DC14B01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2" y="1684338"/>
            <a:ext cx="6255753" cy="533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9859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8B9D7-DC19-4BC2-9A80-43E7AAD0B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Results</a:t>
            </a:r>
            <a:r>
              <a:rPr lang="fr-FR" dirty="0"/>
              <a:t> </a:t>
            </a:r>
            <a:r>
              <a:rPr lang="fr-FR" dirty="0" err="1"/>
              <a:t>summary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46C6A-232E-4102-A30B-3868F92F3EE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Niche </a:t>
            </a:r>
            <a:r>
              <a:rPr lang="fr-FR" dirty="0" err="1"/>
              <a:t>widening</a:t>
            </a:r>
            <a:r>
              <a:rPr lang="fr-FR" dirty="0"/>
              <a:t> </a:t>
            </a:r>
          </a:p>
          <a:p>
            <a:r>
              <a:rPr lang="fr-FR" dirty="0" err="1"/>
              <a:t>Assymetric</a:t>
            </a:r>
            <a:r>
              <a:rPr lang="fr-FR" dirty="0"/>
              <a:t> gain in </a:t>
            </a:r>
            <a:r>
              <a:rPr lang="fr-FR" dirty="0" err="1"/>
              <a:t>favour</a:t>
            </a:r>
            <a:r>
              <a:rPr lang="fr-FR" dirty="0"/>
              <a:t> of </a:t>
            </a:r>
            <a:r>
              <a:rPr lang="fr-FR" dirty="0" err="1"/>
              <a:t>exploitative</a:t>
            </a:r>
            <a:r>
              <a:rPr lang="fr-FR" dirty="0"/>
              <a:t> </a:t>
            </a:r>
            <a:r>
              <a:rPr lang="fr-FR" dirty="0" err="1"/>
              <a:t>species</a:t>
            </a:r>
            <a:r>
              <a:rPr lang="fr-FR" dirty="0"/>
              <a:t> = loose of </a:t>
            </a:r>
            <a:r>
              <a:rPr lang="fr-FR" dirty="0" err="1"/>
              <a:t>sensitivity</a:t>
            </a:r>
            <a:r>
              <a:rPr lang="fr-FR" dirty="0"/>
              <a:t> to </a:t>
            </a:r>
            <a:r>
              <a:rPr lang="fr-FR" dirty="0" err="1"/>
              <a:t>climatic</a:t>
            </a:r>
            <a:r>
              <a:rPr lang="fr-FR" dirty="0"/>
              <a:t> conditions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1BD1FF-6A6D-4CA5-9D91-944C7F06EEB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Niche </a:t>
            </a:r>
            <a:r>
              <a:rPr lang="fr-FR" dirty="0" err="1"/>
              <a:t>widening</a:t>
            </a:r>
            <a:r>
              <a:rPr lang="fr-FR" dirty="0"/>
              <a:t> &gt; </a:t>
            </a:r>
            <a:r>
              <a:rPr lang="fr-FR" dirty="0" err="1"/>
              <a:t>competitive</a:t>
            </a:r>
            <a:r>
              <a:rPr lang="fr-FR" dirty="0"/>
              <a:t> exclusion</a:t>
            </a:r>
          </a:p>
          <a:p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alters</a:t>
            </a:r>
            <a:r>
              <a:rPr lang="fr-FR" dirty="0"/>
              <a:t> </a:t>
            </a:r>
            <a:r>
              <a:rPr lang="fr-FR" dirty="0" err="1"/>
              <a:t>meta-community</a:t>
            </a:r>
            <a:r>
              <a:rPr lang="fr-FR" dirty="0"/>
              <a:t> structure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06761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B80FF8E-A9A0-4596-B485-61146C6D69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5" t="1476" r="42907" b="1476"/>
          <a:stretch/>
        </p:blipFill>
        <p:spPr>
          <a:xfrm>
            <a:off x="154717" y="152218"/>
            <a:ext cx="4102045" cy="6553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5198532" cy="2488584"/>
          </a:xfrm>
        </p:spPr>
        <p:txBody>
          <a:bodyPr>
            <a:normAutofit/>
          </a:bodyPr>
          <a:lstStyle/>
          <a:p>
            <a:pPr algn="l"/>
            <a:r>
              <a:rPr lang="fr-FR" sz="8000" dirty="0"/>
              <a:t>Discussion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/>
              <a:t>Impact on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dynamics</a:t>
            </a:r>
            <a:r>
              <a:rPr lang="fr-FR" dirty="0"/>
              <a:t> and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modelling</a:t>
            </a:r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4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80260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50D8486-4C63-4BC1-9DDE-E850D93A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</a:t>
            </a:r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favours</a:t>
            </a:r>
            <a:r>
              <a:rPr lang="fr-FR" dirty="0"/>
              <a:t> </a:t>
            </a:r>
            <a:r>
              <a:rPr lang="fr-FR" dirty="0" err="1"/>
              <a:t>exploitative</a:t>
            </a:r>
            <a:r>
              <a:rPr lang="fr-FR" dirty="0"/>
              <a:t> </a:t>
            </a:r>
            <a:r>
              <a:rPr lang="fr-FR" dirty="0" err="1"/>
              <a:t>species</a:t>
            </a:r>
            <a:r>
              <a:rPr lang="fr-FR" dirty="0"/>
              <a:t>?</a:t>
            </a:r>
            <a:endParaRPr lang="en-GB" dirty="0"/>
          </a:p>
        </p:txBody>
      </p:sp>
      <p:pic>
        <p:nvPicPr>
          <p:cNvPr id="7" name="Content Placeholder 13">
            <a:extLst>
              <a:ext uri="{FF2B5EF4-FFF2-40B4-BE49-F238E27FC236}">
                <a16:creationId xmlns:a16="http://schemas.microsoft.com/office/drawing/2014/main" id="{B24115DE-E500-4534-A99F-4C95B1963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2696381"/>
            <a:ext cx="4433095" cy="390423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F348B51-FC29-4DF3-A5B7-60A7BD36E8C9}"/>
              </a:ext>
            </a:extLst>
          </p:cNvPr>
          <p:cNvSpPr txBox="1">
            <a:spLocks/>
          </p:cNvSpPr>
          <p:nvPr/>
        </p:nvSpPr>
        <p:spPr>
          <a:xfrm>
            <a:off x="838200" y="2636837"/>
            <a:ext cx="6355702" cy="3540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The </a:t>
            </a:r>
            <a:r>
              <a:rPr lang="fr-FR" dirty="0" err="1"/>
              <a:t>realised</a:t>
            </a:r>
            <a:r>
              <a:rPr lang="fr-FR" dirty="0"/>
              <a:t> tissue </a:t>
            </a:r>
            <a:r>
              <a:rPr lang="fr-FR" dirty="0" err="1"/>
              <a:t>efficiency</a:t>
            </a:r>
            <a:r>
              <a:rPr lang="fr-FR" dirty="0"/>
              <a:t> </a:t>
            </a:r>
            <a:r>
              <a:rPr lang="fr-FR" dirty="0" err="1"/>
              <a:t>depends</a:t>
            </a:r>
            <a:r>
              <a:rPr lang="fr-FR" dirty="0"/>
              <a:t> on the </a:t>
            </a:r>
            <a:r>
              <a:rPr lang="fr-FR" dirty="0" err="1"/>
              <a:t>overall</a:t>
            </a:r>
            <a:r>
              <a:rPr lang="fr-FR" dirty="0"/>
              <a:t> balance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Conservative </a:t>
            </a:r>
            <a:r>
              <a:rPr lang="fr-FR" dirty="0" err="1"/>
              <a:t>species</a:t>
            </a:r>
            <a:r>
              <a:rPr lang="fr-FR" dirty="0"/>
              <a:t> have a </a:t>
            </a:r>
            <a:r>
              <a:rPr lang="fr-FR" dirty="0" err="1"/>
              <a:t>greater</a:t>
            </a:r>
            <a:r>
              <a:rPr lang="fr-FR" dirty="0"/>
              <a:t> </a:t>
            </a:r>
            <a:r>
              <a:rPr lang="fr-FR" dirty="0" err="1"/>
              <a:t>efficiency</a:t>
            </a:r>
            <a:r>
              <a:rPr lang="fr-FR" dirty="0"/>
              <a:t> but </a:t>
            </a:r>
            <a:r>
              <a:rPr lang="fr-FR" dirty="0" err="1"/>
              <a:t>lower</a:t>
            </a:r>
            <a:r>
              <a:rPr lang="fr-FR" dirty="0"/>
              <a:t> rate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ensures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balance and </a:t>
            </a:r>
            <a:r>
              <a:rPr lang="fr-FR" dirty="0" err="1"/>
              <a:t>negates</a:t>
            </a:r>
            <a:r>
              <a:rPr lang="fr-FR" dirty="0"/>
              <a:t> the </a:t>
            </a:r>
            <a:r>
              <a:rPr lang="fr-FR" dirty="0" err="1"/>
              <a:t>sensitivity</a:t>
            </a:r>
            <a:r>
              <a:rPr lang="fr-FR" dirty="0"/>
              <a:t> of </a:t>
            </a:r>
            <a:r>
              <a:rPr lang="fr-FR" dirty="0" err="1"/>
              <a:t>exploitative</a:t>
            </a:r>
            <a:r>
              <a:rPr lang="fr-FR" dirty="0"/>
              <a:t> </a:t>
            </a:r>
            <a:r>
              <a:rPr lang="fr-FR" dirty="0" err="1"/>
              <a:t>species</a:t>
            </a: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32334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66F4D-EA8F-47B4-A4F7-40520E35C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r-FR" dirty="0" err="1"/>
              <a:t>Static</a:t>
            </a:r>
            <a:r>
              <a:rPr lang="fr-FR" dirty="0"/>
              <a:t> gain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97C083-1FC0-4458-9E72-82A92B686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75" y="1065476"/>
            <a:ext cx="8253375" cy="515836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396A2A6-17AD-416A-82D3-9AC19EFEBE24}"/>
              </a:ext>
            </a:extLst>
          </p:cNvPr>
          <p:cNvSpPr/>
          <p:nvPr/>
        </p:nvSpPr>
        <p:spPr>
          <a:xfrm>
            <a:off x="2884069" y="7511534"/>
            <a:ext cx="53062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: </a:t>
            </a:r>
            <a:r>
              <a:rPr lang="fr-FR" dirty="0" err="1"/>
              <a:t>reducing</a:t>
            </a:r>
            <a:r>
              <a:rPr lang="fr-FR" dirty="0"/>
              <a:t> the  </a:t>
            </a:r>
            <a:r>
              <a:rPr lang="fr-FR" dirty="0" err="1"/>
              <a:t>static</a:t>
            </a:r>
            <a:r>
              <a:rPr lang="fr-FR" dirty="0"/>
              <a:t> gain but not the </a:t>
            </a:r>
            <a:r>
              <a:rPr lang="fr-FR" dirty="0" err="1"/>
              <a:t>dynamic</a:t>
            </a:r>
            <a:r>
              <a:rPr lang="fr-FR" dirty="0"/>
              <a:t> gain</a:t>
            </a:r>
            <a:endParaRPr lang="en-GB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1AF9704-A174-4786-A85F-F6F964AC48CC}"/>
              </a:ext>
            </a:extLst>
          </p:cNvPr>
          <p:cNvSpPr txBox="1">
            <a:spLocks/>
          </p:cNvSpPr>
          <p:nvPr/>
        </p:nvSpPr>
        <p:spPr>
          <a:xfrm>
            <a:off x="8559801" y="2123537"/>
            <a:ext cx="3327400" cy="4268448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widen</a:t>
            </a:r>
            <a:r>
              <a:rPr lang="fr-FR" dirty="0"/>
              <a:t> the niche </a:t>
            </a:r>
            <a:r>
              <a:rPr lang="fr-FR" dirty="0" err="1"/>
              <a:t>thanks</a:t>
            </a:r>
            <a:r>
              <a:rPr lang="fr-FR" dirty="0"/>
              <a:t> to </a:t>
            </a:r>
            <a:r>
              <a:rPr lang="fr-FR" dirty="0" err="1"/>
              <a:t>functional</a:t>
            </a:r>
            <a:r>
              <a:rPr lang="fr-FR" dirty="0"/>
              <a:t> convergence (</a:t>
            </a:r>
            <a:r>
              <a:rPr lang="fr-FR" dirty="0" err="1"/>
              <a:t>from</a:t>
            </a:r>
            <a:r>
              <a:rPr lang="fr-FR" dirty="0"/>
              <a:t> 3D to 2D)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err="1"/>
              <a:t>Reduced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reduced</a:t>
            </a:r>
            <a:r>
              <a:rPr lang="fr-FR" dirty="0"/>
              <a:t> </a:t>
            </a:r>
            <a:r>
              <a:rPr lang="fr-FR" dirty="0" err="1"/>
              <a:t>phenotypic</a:t>
            </a:r>
            <a:r>
              <a:rPr lang="fr-FR" dirty="0"/>
              <a:t> </a:t>
            </a:r>
            <a:r>
              <a:rPr lang="fr-FR" dirty="0" err="1"/>
              <a:t>flexibility</a:t>
            </a:r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 err="1"/>
              <a:t>Linked</a:t>
            </a:r>
            <a:r>
              <a:rPr lang="fr-FR" dirty="0"/>
              <a:t> to the </a:t>
            </a:r>
            <a:r>
              <a:rPr lang="fr-FR" dirty="0" err="1"/>
              <a:t>mechanism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981478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89F4D-68BA-4301-8281-CB805B20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Is </a:t>
            </a:r>
            <a:r>
              <a:rPr lang="fr-FR" dirty="0" err="1"/>
              <a:t>there</a:t>
            </a:r>
            <a:r>
              <a:rPr lang="fr-FR" dirty="0"/>
              <a:t> a </a:t>
            </a:r>
            <a:r>
              <a:rPr lang="fr-FR" dirty="0" err="1"/>
              <a:t>trade</a:t>
            </a:r>
            <a:r>
              <a:rPr lang="fr-FR" dirty="0"/>
              <a:t>-off </a:t>
            </a:r>
            <a:r>
              <a:rPr lang="fr-FR" dirty="0" err="1"/>
              <a:t>between</a:t>
            </a:r>
            <a:br>
              <a:rPr lang="fr-FR" dirty="0"/>
            </a:br>
            <a:r>
              <a:rPr lang="fr-FR" dirty="0" err="1"/>
              <a:t>functional</a:t>
            </a:r>
            <a:r>
              <a:rPr lang="fr-FR" dirty="0"/>
              <a:t> and </a:t>
            </a:r>
            <a:r>
              <a:rPr lang="fr-FR" dirty="0" err="1"/>
              <a:t>species</a:t>
            </a:r>
            <a:r>
              <a:rPr lang="fr-FR" dirty="0"/>
              <a:t> </a:t>
            </a:r>
            <a:r>
              <a:rPr lang="fr-FR" dirty="0" err="1"/>
              <a:t>diversity</a:t>
            </a:r>
            <a:r>
              <a:rPr lang="fr-FR" dirty="0"/>
              <a:t> ?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1BB0F7-F7C7-40A8-B002-39D9515BE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7788" y="2123537"/>
            <a:ext cx="6167534" cy="426844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FR" dirty="0" err="1"/>
              <a:t>Does</a:t>
            </a:r>
            <a:r>
              <a:rPr lang="fr-FR" dirty="0"/>
              <a:t> </a:t>
            </a:r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threaten</a:t>
            </a:r>
            <a:r>
              <a:rPr lang="fr-FR" dirty="0"/>
              <a:t> the </a:t>
            </a: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diversity</a:t>
            </a:r>
            <a:r>
              <a:rPr lang="fr-FR" dirty="0"/>
              <a:t>?</a:t>
            </a:r>
          </a:p>
          <a:p>
            <a:pPr marL="0" indent="0">
              <a:buNone/>
            </a:pPr>
            <a:r>
              <a:rPr lang="fr-FR" dirty="0"/>
              <a:t>By the </a:t>
            </a:r>
            <a:r>
              <a:rPr lang="fr-FR" dirty="0" err="1"/>
              <a:t>reduction</a:t>
            </a:r>
            <a:r>
              <a:rPr lang="fr-FR" dirty="0"/>
              <a:t> of the </a:t>
            </a:r>
            <a:r>
              <a:rPr lang="fr-FR" dirty="0" err="1"/>
              <a:t>role</a:t>
            </a:r>
            <a:r>
              <a:rPr lang="fr-FR" dirty="0"/>
              <a:t> of the </a:t>
            </a:r>
            <a:r>
              <a:rPr lang="fr-FR" dirty="0" err="1"/>
              <a:t>abiotic</a:t>
            </a:r>
            <a:r>
              <a:rPr lang="fr-FR" dirty="0"/>
              <a:t> </a:t>
            </a:r>
            <a:r>
              <a:rPr lang="fr-FR" dirty="0" err="1"/>
              <a:t>filtering</a:t>
            </a:r>
            <a:r>
              <a:rPr lang="fr-FR" dirty="0"/>
              <a:t>:</a:t>
            </a:r>
          </a:p>
          <a:p>
            <a:r>
              <a:rPr lang="fr-FR" dirty="0" err="1"/>
              <a:t>diversity</a:t>
            </a:r>
            <a:r>
              <a:rPr lang="fr-FR" dirty="0"/>
              <a:t> in </a:t>
            </a:r>
            <a:r>
              <a:rPr lang="fr-FR" dirty="0" err="1"/>
              <a:t>other</a:t>
            </a:r>
            <a:r>
              <a:rPr lang="fr-FR" dirty="0"/>
              <a:t> trait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>
                <a:solidFill>
                  <a:schemeClr val="accent2"/>
                </a:solidFill>
              </a:rPr>
              <a:t>promoted</a:t>
            </a:r>
            <a:r>
              <a:rPr lang="fr-FR" dirty="0">
                <a:solidFill>
                  <a:schemeClr val="accent2"/>
                </a:solidFill>
              </a:rPr>
              <a:t> by </a:t>
            </a:r>
            <a:r>
              <a:rPr lang="fr-FR" dirty="0" err="1">
                <a:solidFill>
                  <a:schemeClr val="accent2"/>
                </a:solidFill>
              </a:rPr>
              <a:t>species</a:t>
            </a:r>
            <a:r>
              <a:rPr lang="fr-FR" dirty="0">
                <a:solidFill>
                  <a:schemeClr val="accent2"/>
                </a:solidFill>
              </a:rPr>
              <a:t> </a:t>
            </a:r>
            <a:r>
              <a:rPr lang="fr-FR" dirty="0" err="1">
                <a:solidFill>
                  <a:schemeClr val="accent2"/>
                </a:solidFill>
              </a:rPr>
              <a:t>diversity</a:t>
            </a:r>
            <a:endParaRPr lang="fr-FR" dirty="0">
              <a:solidFill>
                <a:schemeClr val="accent2"/>
              </a:solidFill>
            </a:endParaRPr>
          </a:p>
          <a:p>
            <a:r>
              <a:rPr lang="fr-FR" dirty="0"/>
              <a:t>part of the </a:t>
            </a:r>
            <a:r>
              <a:rPr lang="fr-FR" dirty="0" err="1"/>
              <a:t>effect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due to </a:t>
            </a:r>
            <a:r>
              <a:rPr lang="fr-FR" dirty="0" err="1"/>
              <a:t>strategy</a:t>
            </a:r>
            <a:r>
              <a:rPr lang="fr-FR" dirty="0"/>
              <a:t> sampling</a:t>
            </a:r>
          </a:p>
          <a:p>
            <a:r>
              <a:rPr lang="fr-FR" dirty="0">
                <a:solidFill>
                  <a:schemeClr val="accent1"/>
                </a:solidFill>
              </a:rPr>
              <a:t>part of </a:t>
            </a:r>
            <a:r>
              <a:rPr lang="fr-FR" dirty="0" err="1">
                <a:solidFill>
                  <a:schemeClr val="accent1"/>
                </a:solidFill>
              </a:rPr>
              <a:t>it</a:t>
            </a:r>
            <a:r>
              <a:rPr lang="fr-FR" dirty="0">
                <a:solidFill>
                  <a:schemeClr val="accent1"/>
                </a:solidFill>
              </a:rPr>
              <a:t> </a:t>
            </a:r>
            <a:r>
              <a:rPr lang="fr-FR" dirty="0" err="1">
                <a:solidFill>
                  <a:schemeClr val="accent1"/>
                </a:solidFill>
              </a:rPr>
              <a:t>is</a:t>
            </a:r>
            <a:r>
              <a:rPr lang="fr-FR" dirty="0">
                <a:solidFill>
                  <a:schemeClr val="accent1"/>
                </a:solidFill>
              </a:rPr>
              <a:t> </a:t>
            </a:r>
            <a:r>
              <a:rPr lang="fr-FR" dirty="0" err="1">
                <a:solidFill>
                  <a:schemeClr val="accent1"/>
                </a:solidFill>
              </a:rPr>
              <a:t>assymetric</a:t>
            </a:r>
            <a:r>
              <a:rPr lang="fr-FR" dirty="0">
                <a:solidFill>
                  <a:schemeClr val="accent1"/>
                </a:solidFill>
              </a:rPr>
              <a:t> gain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By the </a:t>
            </a:r>
            <a:r>
              <a:rPr lang="fr-FR" dirty="0" err="1"/>
              <a:t>functional</a:t>
            </a:r>
            <a:r>
              <a:rPr lang="fr-FR" dirty="0"/>
              <a:t> convergence on plastic dimensions:</a:t>
            </a:r>
          </a:p>
          <a:p>
            <a:r>
              <a:rPr lang="fr-FR" dirty="0" err="1">
                <a:solidFill>
                  <a:schemeClr val="accent2"/>
                </a:solidFill>
              </a:rPr>
              <a:t>limited</a:t>
            </a:r>
            <a:r>
              <a:rPr lang="fr-FR" dirty="0">
                <a:solidFill>
                  <a:schemeClr val="accent2"/>
                </a:solidFill>
              </a:rPr>
              <a:t> </a:t>
            </a:r>
            <a:r>
              <a:rPr lang="fr-FR" dirty="0"/>
              <a:t>by the </a:t>
            </a:r>
            <a:r>
              <a:rPr lang="fr-FR" dirty="0" err="1"/>
              <a:t>cost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fr-FR" dirty="0"/>
          </a:p>
          <a:p>
            <a:r>
              <a:rPr lang="fr-FR" dirty="0" err="1"/>
              <a:t>diversify</a:t>
            </a:r>
            <a:r>
              <a:rPr lang="fr-FR" dirty="0"/>
              <a:t> plastic </a:t>
            </a:r>
            <a:r>
              <a:rPr lang="fr-FR" dirty="0" err="1"/>
              <a:t>strategies</a:t>
            </a:r>
            <a:r>
              <a:rPr lang="fr-FR" dirty="0"/>
              <a:t>: </a:t>
            </a:r>
            <a:r>
              <a:rPr lang="fr-FR" dirty="0" err="1"/>
              <a:t>avoidance</a:t>
            </a:r>
            <a:r>
              <a:rPr lang="fr-FR" dirty="0"/>
              <a:t> vs </a:t>
            </a:r>
            <a:r>
              <a:rPr lang="fr-FR" dirty="0" err="1"/>
              <a:t>resistance</a:t>
            </a:r>
            <a:endParaRPr lang="fr-FR" dirty="0"/>
          </a:p>
        </p:txBody>
      </p:sp>
      <p:pic>
        <p:nvPicPr>
          <p:cNvPr id="5" name="Picture 2" descr="C:\Users\clement.viguier\Documents\These\2014-2015\Prod\Images\Figures\Kichenin_altitude-gradient-traits.PNG">
            <a:extLst>
              <a:ext uri="{FF2B5EF4-FFF2-40B4-BE49-F238E27FC236}">
                <a16:creationId xmlns:a16="http://schemas.microsoft.com/office/drawing/2014/main" id="{A6B32BD2-96E6-47CB-BD6A-13A1C39B20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67" t="1870" r="34266" b="50969"/>
          <a:stretch/>
        </p:blipFill>
        <p:spPr bwMode="auto">
          <a:xfrm>
            <a:off x="7477381" y="2123537"/>
            <a:ext cx="4314440" cy="4268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96568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E8FD1-6D5B-45A0-801F-67229A67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limits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4AF3A-55DD-41C8-87DB-D864BEBC2C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Traits are </a:t>
            </a:r>
            <a:r>
              <a:rPr lang="fr-FR" dirty="0" err="1"/>
              <a:t>measures</a:t>
            </a:r>
            <a:r>
              <a:rPr lang="fr-FR" dirty="0"/>
              <a:t> </a:t>
            </a:r>
          </a:p>
          <a:p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shift in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considered</a:t>
            </a:r>
            <a:r>
              <a:rPr lang="fr-FR" dirty="0"/>
              <a:t> constant (</a:t>
            </a:r>
            <a:r>
              <a:rPr lang="fr-FR" dirty="0" err="1"/>
              <a:t>allometry</a:t>
            </a:r>
            <a:r>
              <a:rPr lang="fr-FR" dirty="0"/>
              <a:t>, </a:t>
            </a:r>
            <a:r>
              <a:rPr lang="fr-FR" dirty="0" err="1"/>
              <a:t>growth</a:t>
            </a:r>
            <a:r>
              <a:rPr lang="fr-FR" dirty="0"/>
              <a:t> rate, </a:t>
            </a:r>
            <a:r>
              <a:rPr lang="fr-FR" dirty="0" err="1"/>
              <a:t>growth</a:t>
            </a:r>
            <a:r>
              <a:rPr lang="fr-FR" dirty="0"/>
              <a:t> traits, </a:t>
            </a:r>
            <a:r>
              <a:rPr lang="fr-FR" dirty="0" err="1"/>
              <a:t>plasticity</a:t>
            </a:r>
            <a:r>
              <a:rPr lang="fr-FR" dirty="0"/>
              <a:t> traits </a:t>
            </a: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genes</a:t>
            </a:r>
            <a:r>
              <a:rPr lang="fr-FR" dirty="0">
                <a:sym typeface="Wingdings" panose="05000000000000000000" pitchFamily="2" charset="2"/>
              </a:rPr>
              <a:t>?)</a:t>
            </a:r>
          </a:p>
          <a:p>
            <a:pPr marL="0" indent="0">
              <a:buNone/>
            </a:pPr>
            <a:endParaRPr lang="fr-FR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F8FC5-FB1E-48D3-8B6B-5E41DC9840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 err="1"/>
              <a:t>Measure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fr-FR" dirty="0"/>
          </a:p>
          <a:p>
            <a:r>
              <a:rPr lang="fr-FR" dirty="0" err="1"/>
              <a:t>Plasticity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r>
              <a:rPr lang="fr-FR" dirty="0"/>
              <a:t> traits</a:t>
            </a:r>
          </a:p>
          <a:p>
            <a:r>
              <a:rPr lang="fr-FR" dirty="0" err="1"/>
              <a:t>Plasticity</a:t>
            </a:r>
            <a:r>
              <a:rPr lang="fr-FR" dirty="0"/>
              <a:t> = question of </a:t>
            </a:r>
            <a:r>
              <a:rPr lang="fr-FR" dirty="0" err="1"/>
              <a:t>complexity</a:t>
            </a:r>
            <a:r>
              <a:rPr lang="fr-FR" dirty="0"/>
              <a:t> of </a:t>
            </a:r>
            <a:r>
              <a:rPr lang="fr-FR" dirty="0" err="1"/>
              <a:t>models</a:t>
            </a:r>
            <a:endParaRPr lang="fr-FR" dirty="0"/>
          </a:p>
          <a:p>
            <a:r>
              <a:rPr lang="fr-FR" dirty="0"/>
              <a:t>How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go in the </a:t>
            </a:r>
            <a:r>
              <a:rPr lang="fr-FR" dirty="0" err="1"/>
              <a:t>rabbit</a:t>
            </a:r>
            <a:r>
              <a:rPr lang="fr-FR" dirty="0"/>
              <a:t> </a:t>
            </a:r>
            <a:r>
              <a:rPr lang="fr-FR" dirty="0" err="1"/>
              <a:t>hole</a:t>
            </a:r>
            <a:endParaRPr lang="fr-FR" dirty="0"/>
          </a:p>
          <a:p>
            <a:r>
              <a:rPr lang="fr-FR" dirty="0"/>
              <a:t>Can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general</a:t>
            </a:r>
            <a:r>
              <a:rPr lang="fr-FR" dirty="0"/>
              <a:t> </a:t>
            </a:r>
            <a:r>
              <a:rPr lang="fr-FR" dirty="0" err="1"/>
              <a:t>rule</a:t>
            </a:r>
            <a:r>
              <a:rPr lang="fr-FR" dirty="0"/>
              <a:t>, </a:t>
            </a:r>
            <a:r>
              <a:rPr lang="fr-FR" dirty="0" err="1"/>
              <a:t>behaviour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increasing</a:t>
            </a:r>
            <a:r>
              <a:rPr lang="fr-FR" dirty="0"/>
              <a:t> </a:t>
            </a:r>
            <a:r>
              <a:rPr lang="fr-FR" dirty="0" err="1"/>
              <a:t>complexity</a:t>
            </a:r>
            <a:r>
              <a:rPr lang="fr-FR" dirty="0"/>
              <a:t> 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34410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7D13154-1F60-47E0-9F27-AE6DF7249F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61" t="1215" r="34577" b="3075"/>
          <a:stretch/>
        </p:blipFill>
        <p:spPr>
          <a:xfrm flipH="1">
            <a:off x="154718" y="152218"/>
            <a:ext cx="4102043" cy="65535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C0438-2837-4BFC-921F-C3FE12F14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9468" y="1122363"/>
            <a:ext cx="5552318" cy="2488584"/>
          </a:xfrm>
        </p:spPr>
        <p:txBody>
          <a:bodyPr>
            <a:normAutofit/>
          </a:bodyPr>
          <a:lstStyle/>
          <a:p>
            <a:pPr algn="l"/>
            <a:r>
              <a:rPr lang="fr-FR" sz="8000" dirty="0"/>
              <a:t>Conclusions &amp; Outlook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D2EF-512A-46F9-A7D3-7DE832C8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468" y="3602037"/>
            <a:ext cx="5198531" cy="1725793"/>
          </a:xfrm>
        </p:spPr>
        <p:txBody>
          <a:bodyPr/>
          <a:lstStyle/>
          <a:p>
            <a:r>
              <a:rPr lang="fr-FR" dirty="0"/>
              <a:t>New </a:t>
            </a:r>
            <a:r>
              <a:rPr lang="fr-FR" dirty="0" err="1"/>
              <a:t>hypothesis</a:t>
            </a:r>
            <a:r>
              <a:rPr lang="fr-FR" dirty="0"/>
              <a:t> and simulations</a:t>
            </a:r>
          </a:p>
          <a:p>
            <a:r>
              <a:rPr lang="fr-FR" dirty="0"/>
              <a:t>Model </a:t>
            </a:r>
            <a:r>
              <a:rPr lang="fr-FR" dirty="0" err="1"/>
              <a:t>developments</a:t>
            </a:r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3192E31-6BEC-46FB-AF9F-61B0B33ED853}"/>
              </a:ext>
            </a:extLst>
          </p:cNvPr>
          <p:cNvSpPr txBox="1">
            <a:spLocks/>
          </p:cNvSpPr>
          <p:nvPr/>
        </p:nvSpPr>
        <p:spPr>
          <a:xfrm>
            <a:off x="-1597795" y="1122363"/>
            <a:ext cx="5390862" cy="5054600"/>
          </a:xfrm>
          <a:prstGeom prst="rect">
            <a:avLst/>
          </a:prstGeom>
        </p:spPr>
        <p:txBody>
          <a:bodyPr vert="horz" lIns="91440" tIns="45720" rIns="91440" bIns="0" rtlCol="0" anchor="ctr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utura" panose="02020800000000000000" pitchFamily="18" charset="0"/>
                <a:cs typeface="Futura" panose="02020800000000000000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5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2653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D0633-01B1-4529-A069-F4AAAC509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Better</a:t>
            </a:r>
            <a:r>
              <a:rPr lang="fr-FR" dirty="0"/>
              <a:t> </a:t>
            </a:r>
            <a:r>
              <a:rPr lang="fr-FR" dirty="0" err="1"/>
              <a:t>undertanding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8DF6A-FF79-4C93-AD61-032C68453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Forms of gains: </a:t>
            </a:r>
            <a:r>
              <a:rPr lang="fr-FR" dirty="0" err="1"/>
              <a:t>reduction</a:t>
            </a:r>
            <a:r>
              <a:rPr lang="fr-FR" dirty="0"/>
              <a:t> of </a:t>
            </a:r>
            <a:r>
              <a:rPr lang="fr-FR" dirty="0" err="1"/>
              <a:t>sensitivity</a:t>
            </a:r>
            <a:r>
              <a:rPr lang="fr-FR" dirty="0"/>
              <a:t>, </a:t>
            </a:r>
            <a:r>
              <a:rPr lang="fr-FR" dirty="0" err="1"/>
              <a:t>static</a:t>
            </a:r>
            <a:r>
              <a:rPr lang="fr-FR" dirty="0"/>
              <a:t> gain, </a:t>
            </a:r>
            <a:r>
              <a:rPr lang="fr-FR" dirty="0" err="1"/>
              <a:t>dynamic</a:t>
            </a:r>
            <a:r>
              <a:rPr lang="fr-FR" dirty="0"/>
              <a:t> gain</a:t>
            </a:r>
            <a:r>
              <a:rPr lang="fr-FR" sz="1800" dirty="0">
                <a:solidFill>
                  <a:schemeClr val="bg1">
                    <a:lumMod val="75000"/>
                  </a:schemeClr>
                </a:solidFill>
              </a:rPr>
              <a:t> (not </a:t>
            </a:r>
            <a:r>
              <a:rPr lang="fr-FR" sz="1800" dirty="0" err="1">
                <a:solidFill>
                  <a:schemeClr val="bg1">
                    <a:lumMod val="75000"/>
                  </a:schemeClr>
                </a:solidFill>
              </a:rPr>
              <a:t>shown</a:t>
            </a:r>
            <a:r>
              <a:rPr lang="fr-FR" sz="1800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endParaRPr lang="fr-FR" dirty="0"/>
          </a:p>
          <a:p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promotes</a:t>
            </a:r>
            <a:r>
              <a:rPr lang="fr-FR" dirty="0"/>
              <a:t> the </a:t>
            </a:r>
            <a:r>
              <a:rPr lang="fr-FR" dirty="0" err="1"/>
              <a:t>species</a:t>
            </a:r>
            <a:r>
              <a:rPr lang="fr-FR" dirty="0"/>
              <a:t> </a:t>
            </a:r>
            <a:r>
              <a:rPr lang="fr-FR" dirty="0" err="1"/>
              <a:t>diversity</a:t>
            </a:r>
            <a:r>
              <a:rPr lang="fr-FR" dirty="0"/>
              <a:t> </a:t>
            </a:r>
            <a:r>
              <a:rPr lang="fr-FR" dirty="0" err="1"/>
              <a:t>thanks</a:t>
            </a:r>
            <a:r>
              <a:rPr lang="fr-FR" dirty="0"/>
              <a:t> to niche </a:t>
            </a:r>
            <a:r>
              <a:rPr lang="fr-FR" dirty="0" err="1"/>
              <a:t>widening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reduce</a:t>
            </a:r>
            <a:r>
              <a:rPr lang="fr-FR" dirty="0"/>
              <a:t> the </a:t>
            </a: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diversity</a:t>
            </a:r>
            <a:r>
              <a:rPr lang="fr-FR" dirty="0"/>
              <a:t> by </a:t>
            </a:r>
            <a:r>
              <a:rPr lang="fr-FR" dirty="0" err="1"/>
              <a:t>allowing</a:t>
            </a:r>
            <a:r>
              <a:rPr lang="fr-FR" dirty="0"/>
              <a:t> </a:t>
            </a:r>
            <a:r>
              <a:rPr lang="fr-FR" dirty="0" err="1"/>
              <a:t>functional</a:t>
            </a:r>
            <a:r>
              <a:rPr lang="fr-FR" dirty="0"/>
              <a:t> convergence and </a:t>
            </a:r>
            <a:r>
              <a:rPr lang="fr-FR" dirty="0" err="1"/>
              <a:t>reducing</a:t>
            </a:r>
            <a:r>
              <a:rPr lang="fr-FR" dirty="0"/>
              <a:t> the </a:t>
            </a:r>
            <a:r>
              <a:rPr lang="fr-FR" dirty="0" err="1"/>
              <a:t>abiotic</a:t>
            </a:r>
            <a:r>
              <a:rPr lang="fr-FR" dirty="0"/>
              <a:t> </a:t>
            </a:r>
            <a:r>
              <a:rPr lang="fr-FR" dirty="0" err="1"/>
              <a:t>filtering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8619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D0633-01B1-4529-A069-F4AAAC509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Better</a:t>
            </a:r>
            <a:r>
              <a:rPr lang="fr-FR" dirty="0"/>
              <a:t> </a:t>
            </a:r>
            <a:r>
              <a:rPr lang="fr-FR" dirty="0" err="1"/>
              <a:t>undertanding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8DF6A-FF79-4C93-AD61-032C68453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Forms of gains: </a:t>
            </a:r>
            <a:r>
              <a:rPr lang="fr-FR" dirty="0" err="1"/>
              <a:t>reduction</a:t>
            </a:r>
            <a:r>
              <a:rPr lang="fr-FR" dirty="0"/>
              <a:t> of </a:t>
            </a:r>
            <a:r>
              <a:rPr lang="fr-FR" dirty="0" err="1"/>
              <a:t>sensitivity</a:t>
            </a:r>
            <a:r>
              <a:rPr lang="fr-FR" dirty="0"/>
              <a:t>, </a:t>
            </a:r>
            <a:r>
              <a:rPr lang="fr-FR" dirty="0" err="1"/>
              <a:t>static</a:t>
            </a:r>
            <a:r>
              <a:rPr lang="fr-FR" dirty="0"/>
              <a:t> gain, </a:t>
            </a:r>
            <a:r>
              <a:rPr lang="fr-FR" dirty="0" err="1"/>
              <a:t>dynamic</a:t>
            </a:r>
            <a:r>
              <a:rPr lang="fr-FR" dirty="0"/>
              <a:t> gain</a:t>
            </a:r>
            <a:r>
              <a:rPr lang="fr-FR" sz="1800" dirty="0">
                <a:solidFill>
                  <a:schemeClr val="bg1">
                    <a:lumMod val="75000"/>
                  </a:schemeClr>
                </a:solidFill>
              </a:rPr>
              <a:t> (not </a:t>
            </a:r>
            <a:r>
              <a:rPr lang="fr-FR" sz="1800" dirty="0" err="1">
                <a:solidFill>
                  <a:schemeClr val="bg1">
                    <a:lumMod val="75000"/>
                  </a:schemeClr>
                </a:solidFill>
              </a:rPr>
              <a:t>shown</a:t>
            </a:r>
            <a:r>
              <a:rPr lang="fr-FR" sz="1800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endParaRPr lang="fr-FR" dirty="0"/>
          </a:p>
          <a:p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promotes</a:t>
            </a:r>
            <a:r>
              <a:rPr lang="fr-FR" dirty="0"/>
              <a:t> the </a:t>
            </a:r>
            <a:r>
              <a:rPr lang="fr-FR" dirty="0" err="1"/>
              <a:t>species</a:t>
            </a:r>
            <a:r>
              <a:rPr lang="fr-FR" dirty="0"/>
              <a:t> </a:t>
            </a:r>
            <a:r>
              <a:rPr lang="fr-FR" dirty="0" err="1"/>
              <a:t>diversity</a:t>
            </a:r>
            <a:r>
              <a:rPr lang="fr-FR" dirty="0"/>
              <a:t> </a:t>
            </a:r>
            <a:r>
              <a:rPr lang="fr-FR" dirty="0" err="1"/>
              <a:t>thanks</a:t>
            </a:r>
            <a:r>
              <a:rPr lang="fr-FR" dirty="0"/>
              <a:t> to niche </a:t>
            </a:r>
            <a:r>
              <a:rPr lang="fr-FR" dirty="0" err="1"/>
              <a:t>widening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Plasticity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reduce</a:t>
            </a:r>
            <a:r>
              <a:rPr lang="fr-FR" dirty="0"/>
              <a:t> the </a:t>
            </a: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diversity</a:t>
            </a:r>
            <a:r>
              <a:rPr lang="fr-FR" dirty="0"/>
              <a:t> by </a:t>
            </a:r>
            <a:r>
              <a:rPr lang="fr-FR" dirty="0" err="1"/>
              <a:t>allowing</a:t>
            </a:r>
            <a:r>
              <a:rPr lang="fr-FR" dirty="0"/>
              <a:t> </a:t>
            </a:r>
            <a:r>
              <a:rPr lang="fr-FR" dirty="0" err="1"/>
              <a:t>functional</a:t>
            </a:r>
            <a:r>
              <a:rPr lang="fr-FR" dirty="0"/>
              <a:t> convergence and </a:t>
            </a:r>
            <a:r>
              <a:rPr lang="fr-FR" dirty="0" err="1"/>
              <a:t>reducing</a:t>
            </a:r>
            <a:r>
              <a:rPr lang="fr-FR" dirty="0"/>
              <a:t> the </a:t>
            </a:r>
            <a:r>
              <a:rPr lang="fr-FR" dirty="0" err="1"/>
              <a:t>abiotic</a:t>
            </a:r>
            <a:r>
              <a:rPr lang="fr-FR" dirty="0"/>
              <a:t> </a:t>
            </a:r>
            <a:r>
              <a:rPr lang="fr-FR" dirty="0" err="1"/>
              <a:t>filtering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EC54E5-C955-431F-A29F-AE45DAA68F3A}"/>
              </a:ext>
            </a:extLst>
          </p:cNvPr>
          <p:cNvSpPr txBox="1"/>
          <p:nvPr/>
        </p:nvSpPr>
        <p:spPr>
          <a:xfrm>
            <a:off x="5344885" y="5552699"/>
            <a:ext cx="6008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dirty="0">
                <a:sym typeface="Wingdings" panose="05000000000000000000" pitchFamily="2" charset="2"/>
              </a:rPr>
              <a:t> Challenge the </a:t>
            </a:r>
            <a:r>
              <a:rPr lang="fr-FR" sz="2800" dirty="0" err="1">
                <a:sym typeface="Wingdings" panose="05000000000000000000" pitchFamily="2" charset="2"/>
              </a:rPr>
              <a:t>Gaussian</a:t>
            </a:r>
            <a:r>
              <a:rPr lang="fr-FR" sz="2800" dirty="0">
                <a:sym typeface="Wingdings" panose="05000000000000000000" pitchFamily="2" charset="2"/>
              </a:rPr>
              <a:t>!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597060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2470-20B4-41F9-AE4C-2E0D6209D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Assessing</a:t>
            </a:r>
            <a:r>
              <a:rPr lang="fr-FR" dirty="0"/>
              <a:t> </a:t>
            </a:r>
            <a:r>
              <a:rPr lang="fr-FR" dirty="0" err="1"/>
              <a:t>grassland</a:t>
            </a:r>
            <a:r>
              <a:rPr lang="fr-FR" dirty="0"/>
              <a:t> </a:t>
            </a:r>
            <a:r>
              <a:rPr lang="fr-FR" dirty="0" err="1"/>
              <a:t>ecosystem</a:t>
            </a:r>
            <a:r>
              <a:rPr lang="fr-FR" dirty="0"/>
              <a:t> services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DE8CD-256D-41E6-9D8E-AA0B80386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86752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dirty="0"/>
              <a:t>Trait: morphological, anatomical, biochemical, physiological or phenological features of individuals or their component organs or tissues - TRY database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14E8794-5B37-4191-8006-33E08188F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7143" y="4100659"/>
            <a:ext cx="1380720" cy="159281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357D50B-11DB-4882-9DBE-522286BB5AD2}"/>
              </a:ext>
            </a:extLst>
          </p:cNvPr>
          <p:cNvSpPr/>
          <p:nvPr/>
        </p:nvSpPr>
        <p:spPr>
          <a:xfrm>
            <a:off x="10031953" y="2679118"/>
            <a:ext cx="11471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200" dirty="0">
                <a:latin typeface="Myriad Pro" panose="020B0503030403020204" pitchFamily="34" charset="0"/>
              </a:rPr>
              <a:t>Services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7E712B-C9FE-49C4-9AF8-7CB702488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511" y="5276989"/>
            <a:ext cx="1888732" cy="9293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A79167A-E999-485B-AFE0-251E2E98C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9814" y="3786768"/>
            <a:ext cx="1830126" cy="105232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64DA092-684C-44E7-A840-7413C805F236}"/>
              </a:ext>
            </a:extLst>
          </p:cNvPr>
          <p:cNvSpPr/>
          <p:nvPr/>
        </p:nvSpPr>
        <p:spPr>
          <a:xfrm>
            <a:off x="6540734" y="2679118"/>
            <a:ext cx="238828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200" dirty="0">
                <a:latin typeface="Myriad Pro" panose="020B0503030403020204" pitchFamily="34" charset="0"/>
              </a:rPr>
              <a:t>Summary statistics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A561FE-671A-45E7-8BBC-E0D297754690}"/>
              </a:ext>
            </a:extLst>
          </p:cNvPr>
          <p:cNvSpPr/>
          <p:nvPr/>
        </p:nvSpPr>
        <p:spPr>
          <a:xfrm>
            <a:off x="3760696" y="2679118"/>
            <a:ext cx="184127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200" dirty="0">
                <a:latin typeface="Myriad Pro" panose="020B0503030403020204" pitchFamily="34" charset="0"/>
              </a:rPr>
              <a:t>Description of</a:t>
            </a:r>
          </a:p>
          <a:p>
            <a:pPr algn="ctr"/>
            <a:r>
              <a:rPr lang="en-GB" sz="2200" dirty="0">
                <a:latin typeface="Myriad Pro" panose="020B0503030403020204" pitchFamily="34" charset="0"/>
              </a:rPr>
              <a:t>community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8BF520F-89A9-4F9D-A70E-90EB023E10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7931" y="4100964"/>
            <a:ext cx="2566807" cy="172940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EBAAA987-853F-4A6A-9A36-D2510FE1271B}"/>
              </a:ext>
            </a:extLst>
          </p:cNvPr>
          <p:cNvSpPr/>
          <p:nvPr/>
        </p:nvSpPr>
        <p:spPr>
          <a:xfrm>
            <a:off x="1121917" y="2679118"/>
            <a:ext cx="101175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200" dirty="0">
                <a:latin typeface="Myriad Pro" panose="020B0503030403020204" pitchFamily="34" charset="0"/>
              </a:rPr>
              <a:t>Drivers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F5692AC-97D5-4B76-9C18-5FA377ECC30D}"/>
              </a:ext>
            </a:extLst>
          </p:cNvPr>
          <p:cNvCxnSpPr>
            <a:cxnSpLocks/>
          </p:cNvCxnSpPr>
          <p:nvPr/>
        </p:nvCxnSpPr>
        <p:spPr>
          <a:xfrm>
            <a:off x="2375102" y="2908476"/>
            <a:ext cx="1147326" cy="0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E82DB92-89BF-4346-8332-9AD87498C20A}"/>
              </a:ext>
            </a:extLst>
          </p:cNvPr>
          <p:cNvCxnSpPr>
            <a:cxnSpLocks/>
          </p:cNvCxnSpPr>
          <p:nvPr/>
        </p:nvCxnSpPr>
        <p:spPr>
          <a:xfrm>
            <a:off x="5701085" y="2908476"/>
            <a:ext cx="667910" cy="0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00BDD6F-E854-4198-9C59-457E638F4C08}"/>
              </a:ext>
            </a:extLst>
          </p:cNvPr>
          <p:cNvCxnSpPr>
            <a:cxnSpLocks/>
          </p:cNvCxnSpPr>
          <p:nvPr/>
        </p:nvCxnSpPr>
        <p:spPr>
          <a:xfrm>
            <a:off x="9016779" y="2908476"/>
            <a:ext cx="810364" cy="0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9274F7FA-3BC5-4125-8773-E01DEFD30F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411" y="3526501"/>
            <a:ext cx="1506763" cy="253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101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2CCAB-509C-4FAD-BBE7-8FCD919A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Diverse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framework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7505F-B63A-46CA-AEEC-60BFF0D8D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Diverse </a:t>
            </a:r>
            <a:r>
              <a:rPr lang="fr-FR" dirty="0" err="1"/>
              <a:t>strategies</a:t>
            </a:r>
            <a:r>
              <a:rPr lang="fr-FR" dirty="0"/>
              <a:t> </a:t>
            </a:r>
            <a:r>
              <a:rPr lang="fr-FR" dirty="0" err="1"/>
              <a:t>thanks</a:t>
            </a:r>
            <a:r>
              <a:rPr lang="fr-FR" dirty="0"/>
              <a:t> to </a:t>
            </a:r>
            <a:r>
              <a:rPr lang="fr-FR" dirty="0" err="1"/>
              <a:t>continuous</a:t>
            </a:r>
            <a:r>
              <a:rPr lang="fr-FR" dirty="0"/>
              <a:t> </a:t>
            </a:r>
            <a:r>
              <a:rPr lang="fr-FR" dirty="0" err="1"/>
              <a:t>strategies</a:t>
            </a:r>
            <a:endParaRPr lang="fr-FR" dirty="0"/>
          </a:p>
          <a:p>
            <a:r>
              <a:rPr lang="fr-FR" dirty="0"/>
              <a:t>Resource </a:t>
            </a:r>
            <a:r>
              <a:rPr lang="fr-FR" dirty="0" err="1"/>
              <a:t>dependant</a:t>
            </a:r>
            <a:r>
              <a:rPr lang="fr-FR" dirty="0"/>
              <a:t> optimum</a:t>
            </a:r>
          </a:p>
          <a:p>
            <a:r>
              <a:rPr lang="fr-FR" dirty="0" err="1"/>
              <a:t>Plasticity</a:t>
            </a:r>
            <a:r>
              <a:rPr lang="fr-FR" dirty="0"/>
              <a:t> in </a:t>
            </a:r>
            <a:r>
              <a:rPr lang="fr-FR" dirty="0" err="1"/>
              <a:t>coherent</a:t>
            </a:r>
            <a:r>
              <a:rPr lang="fr-FR" dirty="0"/>
              <a:t> </a:t>
            </a:r>
            <a:r>
              <a:rPr lang="fr-FR" dirty="0" err="1"/>
              <a:t>framework</a:t>
            </a:r>
            <a:endParaRPr lang="fr-FR" dirty="0"/>
          </a:p>
          <a:p>
            <a:r>
              <a:rPr lang="fr-FR" dirty="0" err="1"/>
              <a:t>Plasticity</a:t>
            </a:r>
            <a:r>
              <a:rPr lang="fr-FR" dirty="0"/>
              <a:t> as a </a:t>
            </a:r>
            <a:r>
              <a:rPr lang="fr-FR" dirty="0" err="1"/>
              <a:t>strategy</a:t>
            </a:r>
            <a:r>
              <a:rPr lang="fr-FR" sz="2200" dirty="0">
                <a:solidFill>
                  <a:schemeClr val="bg1">
                    <a:lumMod val="75000"/>
                  </a:schemeClr>
                </a:solidFill>
              </a:rPr>
              <a:t> (not </a:t>
            </a:r>
            <a:r>
              <a:rPr lang="fr-FR" sz="2200" dirty="0" err="1">
                <a:solidFill>
                  <a:schemeClr val="bg1">
                    <a:lumMod val="75000"/>
                  </a:schemeClr>
                </a:solidFill>
              </a:rPr>
              <a:t>explored</a:t>
            </a:r>
            <a:r>
              <a:rPr lang="fr-FR" sz="2200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but…</a:t>
            </a:r>
          </a:p>
          <a:p>
            <a:endParaRPr lang="fr-FR" dirty="0"/>
          </a:p>
          <a:p>
            <a:r>
              <a:rPr lang="fr-FR" dirty="0"/>
              <a:t>High </a:t>
            </a:r>
            <a:r>
              <a:rPr lang="fr-FR" dirty="0" err="1"/>
              <a:t>functional</a:t>
            </a:r>
            <a:r>
              <a:rPr lang="fr-FR" dirty="0"/>
              <a:t> convergence </a:t>
            </a:r>
            <a:r>
              <a:rPr lang="fr-FR" dirty="0" err="1"/>
              <a:t>with</a:t>
            </a:r>
            <a:r>
              <a:rPr lang="fr-FR" dirty="0"/>
              <a:t> plastic traits</a:t>
            </a:r>
            <a:r>
              <a:rPr lang="fr-FR" sz="2000" dirty="0">
                <a:solidFill>
                  <a:schemeClr val="bg1">
                    <a:lumMod val="75000"/>
                  </a:schemeClr>
                </a:solidFill>
              </a:rPr>
              <a:t> (not </a:t>
            </a:r>
            <a:r>
              <a:rPr lang="fr-FR" sz="2000" dirty="0" err="1">
                <a:solidFill>
                  <a:schemeClr val="bg1">
                    <a:lumMod val="75000"/>
                  </a:schemeClr>
                </a:solidFill>
              </a:rPr>
              <a:t>shown</a:t>
            </a:r>
            <a:r>
              <a:rPr lang="fr-FR" sz="2000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fr-FR" dirty="0" err="1"/>
              <a:t>Complex</a:t>
            </a:r>
            <a:r>
              <a:rPr lang="fr-FR" dirty="0"/>
              <a:t> </a:t>
            </a:r>
            <a:r>
              <a:rPr lang="fr-FR" dirty="0" err="1"/>
              <a:t>strategy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 </a:t>
            </a:r>
            <a:r>
              <a:rPr lang="fr-FR" dirty="0" err="1"/>
              <a:t>requiring</a:t>
            </a:r>
            <a:r>
              <a:rPr lang="fr-FR" dirty="0"/>
              <a:t> </a:t>
            </a:r>
            <a:r>
              <a:rPr lang="fr-FR" dirty="0" err="1"/>
              <a:t>better</a:t>
            </a:r>
            <a:r>
              <a:rPr lang="fr-FR" dirty="0"/>
              <a:t> sampling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9118913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2CCAB-509C-4FAD-BBE7-8FCD919A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 go </a:t>
            </a:r>
            <a:r>
              <a:rPr lang="fr-FR" dirty="0" err="1"/>
              <a:t>beyond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7505F-B63A-46CA-AEEC-60BFF0D8D85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Better</a:t>
            </a:r>
            <a:r>
              <a:rPr lang="fr-FR" dirty="0"/>
              <a:t> calibration and </a:t>
            </a:r>
            <a:r>
              <a:rPr lang="fr-FR" dirty="0" err="1"/>
              <a:t>strategy</a:t>
            </a:r>
            <a:r>
              <a:rPr lang="fr-FR" dirty="0"/>
              <a:t> sampling to </a:t>
            </a:r>
            <a:r>
              <a:rPr lang="fr-FR" dirty="0" err="1"/>
              <a:t>confirm</a:t>
            </a:r>
            <a:r>
              <a:rPr lang="fr-FR" dirty="0"/>
              <a:t> </a:t>
            </a:r>
            <a:r>
              <a:rPr lang="fr-FR" dirty="0" err="1"/>
              <a:t>results</a:t>
            </a:r>
            <a:endParaRPr lang="fr-FR" dirty="0"/>
          </a:p>
          <a:p>
            <a:endParaRPr lang="fr-FR" dirty="0"/>
          </a:p>
          <a:p>
            <a:r>
              <a:rPr lang="fr-FR" dirty="0"/>
              <a:t>Explore the </a:t>
            </a:r>
            <a:r>
              <a:rPr lang="fr-FR" dirty="0" err="1"/>
              <a:t>plasticity</a:t>
            </a:r>
            <a:r>
              <a:rPr lang="fr-FR" dirty="0"/>
              <a:t> as a </a:t>
            </a:r>
            <a:r>
              <a:rPr lang="fr-FR" dirty="0" err="1"/>
              <a:t>strategy</a:t>
            </a:r>
            <a:endParaRPr lang="fr-FR" dirty="0"/>
          </a:p>
          <a:p>
            <a:endParaRPr lang="fr-FR" dirty="0"/>
          </a:p>
          <a:p>
            <a:r>
              <a:rPr lang="fr-FR" dirty="0"/>
              <a:t>Climat, management and perturbation scenarios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68E6-2692-4F39-BE58-FFB8F27545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fr-FR" dirty="0"/>
              <a:t>New </a:t>
            </a:r>
            <a:r>
              <a:rPr lang="fr-FR" dirty="0" err="1"/>
              <a:t>forms</a:t>
            </a:r>
            <a:r>
              <a:rPr lang="fr-FR" dirty="0"/>
              <a:t> of </a:t>
            </a:r>
            <a:r>
              <a:rPr lang="fr-FR" dirty="0" err="1"/>
              <a:t>plasticity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+ exploration of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strategy</a:t>
            </a:r>
            <a:r>
              <a:rPr lang="fr-FR" dirty="0"/>
              <a:t> axis (reproduction, </a:t>
            </a:r>
            <a:r>
              <a:rPr lang="fr-FR" dirty="0" err="1"/>
              <a:t>frost</a:t>
            </a:r>
            <a:r>
              <a:rPr lang="fr-FR" dirty="0"/>
              <a:t> </a:t>
            </a:r>
            <a:r>
              <a:rPr lang="fr-FR" dirty="0" err="1"/>
              <a:t>resistance</a:t>
            </a:r>
            <a:r>
              <a:rPr lang="fr-FR" dirty="0"/>
              <a:t>)</a:t>
            </a:r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	 Multi-</a:t>
            </a:r>
            <a:r>
              <a:rPr lang="fr-FR" dirty="0" err="1">
                <a:sym typeface="Wingdings" panose="05000000000000000000" pitchFamily="2" charset="2"/>
              </a:rPr>
              <a:t>risk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plasticity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framework</a:t>
            </a:r>
            <a:endParaRPr lang="fr-FR" dirty="0">
              <a:sym typeface="Wingdings" panose="05000000000000000000" pitchFamily="2" charset="2"/>
            </a:endParaRPr>
          </a:p>
          <a:p>
            <a:endParaRPr lang="fr-FR" dirty="0">
              <a:sym typeface="Wingdings" panose="05000000000000000000" pitchFamily="2" charset="2"/>
            </a:endParaRPr>
          </a:p>
          <a:p>
            <a:r>
              <a:rPr lang="fr-FR" dirty="0" err="1">
                <a:sym typeface="Wingdings" panose="05000000000000000000" pitchFamily="2" charset="2"/>
              </a:rPr>
              <a:t>Epigenetics</a:t>
            </a:r>
            <a:endParaRPr lang="fr-FR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191676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AEE70-512E-4FAE-9C1F-FEE24E234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78ADC58-97A0-4D67-8F46-31B8D820E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247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2470-20B4-41F9-AE4C-2E0D6209D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Drivers, global change and services</a:t>
            </a:r>
            <a:endParaRPr lang="en-GB" dirty="0"/>
          </a:p>
        </p:txBody>
      </p:sp>
      <p:pic>
        <p:nvPicPr>
          <p:cNvPr id="6" name="Picture 3" descr="C:\Users\clement.viguier\Documents\These\2014-2015\Prod\Images\Photos\0017320.JPG">
            <a:extLst>
              <a:ext uri="{FF2B5EF4-FFF2-40B4-BE49-F238E27FC236}">
                <a16:creationId xmlns:a16="http://schemas.microsoft.com/office/drawing/2014/main" id="{A9ED0723-EADA-4AD2-A499-4D2198C3C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030" y="4158647"/>
            <a:ext cx="2270680" cy="148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:\Users\clement.viguier\Documents\These\2014-2015\Prod\Images\Photos\Greg\0026423.jpg">
            <a:extLst>
              <a:ext uri="{FF2B5EF4-FFF2-40B4-BE49-F238E27FC236}">
                <a16:creationId xmlns:a16="http://schemas.microsoft.com/office/drawing/2014/main" id="{2953C353-98D8-4D0C-8CF1-6AA92DC35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7219" y="4096554"/>
            <a:ext cx="2417621" cy="160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8937E8F0-BBD5-4E03-9367-DF9571C0F8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51"/>
          <a:stretch/>
        </p:blipFill>
        <p:spPr bwMode="auto">
          <a:xfrm>
            <a:off x="8502514" y="5669309"/>
            <a:ext cx="1495959" cy="10639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323FBEE-D510-4A2F-BCF0-73E0943126CF}"/>
              </a:ext>
            </a:extLst>
          </p:cNvPr>
          <p:cNvGrpSpPr/>
          <p:nvPr/>
        </p:nvGrpSpPr>
        <p:grpSpPr>
          <a:xfrm>
            <a:off x="6666587" y="2206247"/>
            <a:ext cx="1988108" cy="3145498"/>
            <a:chOff x="6064663" y="2481394"/>
            <a:chExt cx="1988108" cy="314549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D286E25-A9B8-4DF9-9F8C-B696FC1C3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14351" y="4697516"/>
              <a:ext cx="1888732" cy="929376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C97E5DC-B62C-4B85-B85D-4EA52103A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43654" y="3207295"/>
              <a:ext cx="1830126" cy="1052322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B9E11D-706F-44AA-821C-7E69BD0012AE}"/>
                </a:ext>
              </a:extLst>
            </p:cNvPr>
            <p:cNvSpPr/>
            <p:nvPr/>
          </p:nvSpPr>
          <p:spPr>
            <a:xfrm>
              <a:off x="6064663" y="2481394"/>
              <a:ext cx="19881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latin typeface="Myriad Pro" panose="020B0503030403020204" pitchFamily="34" charset="0"/>
                </a:rPr>
                <a:t>Summary statistics</a:t>
              </a:r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B09869FD-98E4-47A8-84D8-AF7995EC66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0456" y="3147872"/>
            <a:ext cx="2566807" cy="172940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0CCA37B-C24A-4CE2-A78E-0ECBC7C371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95524" y="2043721"/>
            <a:ext cx="1380720" cy="159281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334DC619-ED60-4E8E-8D10-AF4EFDAB99BE}"/>
              </a:ext>
            </a:extLst>
          </p:cNvPr>
          <p:cNvSpPr txBox="1"/>
          <p:nvPr/>
        </p:nvSpPr>
        <p:spPr>
          <a:xfrm>
            <a:off x="3967690" y="6017189"/>
            <a:ext cx="14272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Model</a:t>
            </a:r>
            <a:endParaRPr lang="en-GB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120319-B7D6-420D-A807-5C0F5ABD4354}"/>
              </a:ext>
            </a:extLst>
          </p:cNvPr>
          <p:cNvSpPr txBox="1"/>
          <p:nvPr/>
        </p:nvSpPr>
        <p:spPr>
          <a:xfrm>
            <a:off x="6780574" y="6017189"/>
            <a:ext cx="190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Compute</a:t>
            </a:r>
            <a:endParaRPr lang="en-GB" sz="2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E1B69F-3537-4804-ACB8-C6E04E181483}"/>
              </a:ext>
            </a:extLst>
          </p:cNvPr>
          <p:cNvSpPr txBox="1"/>
          <p:nvPr/>
        </p:nvSpPr>
        <p:spPr>
          <a:xfrm>
            <a:off x="9713514" y="6017189"/>
            <a:ext cx="1837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Estimate</a:t>
            </a:r>
            <a:endParaRPr lang="en-GB" sz="2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AF8431-F40A-4C1D-A180-5489F7985619}"/>
              </a:ext>
            </a:extLst>
          </p:cNvPr>
          <p:cNvSpPr txBox="1"/>
          <p:nvPr/>
        </p:nvSpPr>
        <p:spPr>
          <a:xfrm>
            <a:off x="673491" y="6017189"/>
            <a:ext cx="190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Project</a:t>
            </a:r>
            <a:endParaRPr lang="en-GB" sz="2400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5A3CA96-70D7-4C91-9384-A5C130A0604F}"/>
              </a:ext>
            </a:extLst>
          </p:cNvPr>
          <p:cNvCxnSpPr>
            <a:cxnSpLocks/>
            <a:stCxn id="29" idx="3"/>
            <a:endCxn id="30" idx="1"/>
          </p:cNvCxnSpPr>
          <p:nvPr/>
        </p:nvCxnSpPr>
        <p:spPr>
          <a:xfrm>
            <a:off x="5394977" y="6248022"/>
            <a:ext cx="1385597" cy="0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DAB8089B-248D-47F3-B8AB-349FEE0BE6DC}"/>
              </a:ext>
            </a:extLst>
          </p:cNvPr>
          <p:cNvSpPr/>
          <p:nvPr/>
        </p:nvSpPr>
        <p:spPr>
          <a:xfrm>
            <a:off x="2383655" y="5997149"/>
            <a:ext cx="1740783" cy="544044"/>
          </a:xfrm>
          <a:custGeom>
            <a:avLst/>
            <a:gdLst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698625 w 1863725"/>
              <a:gd name="connsiteY23" fmla="*/ 3302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58875 w 1863725"/>
              <a:gd name="connsiteY19" fmla="*/ 34611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70124"/>
              <a:gd name="connsiteX1" fmla="*/ 76200 w 1863725"/>
              <a:gd name="connsiteY1" fmla="*/ 355636 h 570124"/>
              <a:gd name="connsiteX2" fmla="*/ 288925 w 1863725"/>
              <a:gd name="connsiteY2" fmla="*/ 406436 h 570124"/>
              <a:gd name="connsiteX3" fmla="*/ 476250 w 1863725"/>
              <a:gd name="connsiteY3" fmla="*/ 295311 h 570124"/>
              <a:gd name="connsiteX4" fmla="*/ 482600 w 1863725"/>
              <a:gd name="connsiteY4" fmla="*/ 114336 h 570124"/>
              <a:gd name="connsiteX5" fmla="*/ 349250 w 1863725"/>
              <a:gd name="connsiteY5" fmla="*/ 79411 h 570124"/>
              <a:gd name="connsiteX6" fmla="*/ 263525 w 1863725"/>
              <a:gd name="connsiteY6" fmla="*/ 184186 h 570124"/>
              <a:gd name="connsiteX7" fmla="*/ 311150 w 1863725"/>
              <a:gd name="connsiteY7" fmla="*/ 349286 h 570124"/>
              <a:gd name="connsiteX8" fmla="*/ 441325 w 1863725"/>
              <a:gd name="connsiteY8" fmla="*/ 492161 h 570124"/>
              <a:gd name="connsiteX9" fmla="*/ 615950 w 1863725"/>
              <a:gd name="connsiteY9" fmla="*/ 479461 h 570124"/>
              <a:gd name="connsiteX10" fmla="*/ 641350 w 1863725"/>
              <a:gd name="connsiteY10" fmla="*/ 301661 h 570124"/>
              <a:gd name="connsiteX11" fmla="*/ 812800 w 1863725"/>
              <a:gd name="connsiteY11" fmla="*/ 263561 h 570124"/>
              <a:gd name="connsiteX12" fmla="*/ 854075 w 1863725"/>
              <a:gd name="connsiteY12" fmla="*/ 107986 h 570124"/>
              <a:gd name="connsiteX13" fmla="*/ 974725 w 1863725"/>
              <a:gd name="connsiteY13" fmla="*/ 36 h 570124"/>
              <a:gd name="connsiteX14" fmla="*/ 1104900 w 1863725"/>
              <a:gd name="connsiteY14" fmla="*/ 98461 h 570124"/>
              <a:gd name="connsiteX15" fmla="*/ 936625 w 1863725"/>
              <a:gd name="connsiteY15" fmla="*/ 295311 h 570124"/>
              <a:gd name="connsiteX16" fmla="*/ 857250 w 1863725"/>
              <a:gd name="connsiteY16" fmla="*/ 403261 h 570124"/>
              <a:gd name="connsiteX17" fmla="*/ 1009650 w 1863725"/>
              <a:gd name="connsiteY17" fmla="*/ 568361 h 570124"/>
              <a:gd name="connsiteX18" fmla="*/ 1076325 w 1863725"/>
              <a:gd name="connsiteY18" fmla="*/ 311186 h 570124"/>
              <a:gd name="connsiteX19" fmla="*/ 1158875 w 1863725"/>
              <a:gd name="connsiteY19" fmla="*/ 346111 h 570124"/>
              <a:gd name="connsiteX20" fmla="*/ 1228725 w 1863725"/>
              <a:gd name="connsiteY20" fmla="*/ 282611 h 570124"/>
              <a:gd name="connsiteX21" fmla="*/ 1416050 w 1863725"/>
              <a:gd name="connsiteY21" fmla="*/ 533436 h 570124"/>
              <a:gd name="connsiteX22" fmla="*/ 1495425 w 1863725"/>
              <a:gd name="connsiteY22" fmla="*/ 225461 h 570124"/>
              <a:gd name="connsiteX23" fmla="*/ 1708150 w 1863725"/>
              <a:gd name="connsiteY23" fmla="*/ 368336 h 570124"/>
              <a:gd name="connsiteX24" fmla="*/ 1863725 w 1863725"/>
              <a:gd name="connsiteY24" fmla="*/ 349286 h 570124"/>
              <a:gd name="connsiteX0" fmla="*/ 0 w 1863725"/>
              <a:gd name="connsiteY0" fmla="*/ 193711 h 570124"/>
              <a:gd name="connsiteX1" fmla="*/ 76200 w 1863725"/>
              <a:gd name="connsiteY1" fmla="*/ 355636 h 570124"/>
              <a:gd name="connsiteX2" fmla="*/ 288925 w 1863725"/>
              <a:gd name="connsiteY2" fmla="*/ 406436 h 570124"/>
              <a:gd name="connsiteX3" fmla="*/ 476250 w 1863725"/>
              <a:gd name="connsiteY3" fmla="*/ 295311 h 570124"/>
              <a:gd name="connsiteX4" fmla="*/ 482600 w 1863725"/>
              <a:gd name="connsiteY4" fmla="*/ 114336 h 570124"/>
              <a:gd name="connsiteX5" fmla="*/ 349250 w 1863725"/>
              <a:gd name="connsiteY5" fmla="*/ 79411 h 570124"/>
              <a:gd name="connsiteX6" fmla="*/ 263525 w 1863725"/>
              <a:gd name="connsiteY6" fmla="*/ 184186 h 570124"/>
              <a:gd name="connsiteX7" fmla="*/ 311150 w 1863725"/>
              <a:gd name="connsiteY7" fmla="*/ 349286 h 570124"/>
              <a:gd name="connsiteX8" fmla="*/ 441325 w 1863725"/>
              <a:gd name="connsiteY8" fmla="*/ 492161 h 570124"/>
              <a:gd name="connsiteX9" fmla="*/ 615950 w 1863725"/>
              <a:gd name="connsiteY9" fmla="*/ 479461 h 570124"/>
              <a:gd name="connsiteX10" fmla="*/ 641350 w 1863725"/>
              <a:gd name="connsiteY10" fmla="*/ 301661 h 570124"/>
              <a:gd name="connsiteX11" fmla="*/ 812800 w 1863725"/>
              <a:gd name="connsiteY11" fmla="*/ 263561 h 570124"/>
              <a:gd name="connsiteX12" fmla="*/ 854075 w 1863725"/>
              <a:gd name="connsiteY12" fmla="*/ 107986 h 570124"/>
              <a:gd name="connsiteX13" fmla="*/ 974725 w 1863725"/>
              <a:gd name="connsiteY13" fmla="*/ 36 h 570124"/>
              <a:gd name="connsiteX14" fmla="*/ 1104900 w 1863725"/>
              <a:gd name="connsiteY14" fmla="*/ 98461 h 570124"/>
              <a:gd name="connsiteX15" fmla="*/ 936625 w 1863725"/>
              <a:gd name="connsiteY15" fmla="*/ 295311 h 570124"/>
              <a:gd name="connsiteX16" fmla="*/ 857250 w 1863725"/>
              <a:gd name="connsiteY16" fmla="*/ 403261 h 570124"/>
              <a:gd name="connsiteX17" fmla="*/ 1009650 w 1863725"/>
              <a:gd name="connsiteY17" fmla="*/ 568361 h 570124"/>
              <a:gd name="connsiteX18" fmla="*/ 1076325 w 1863725"/>
              <a:gd name="connsiteY18" fmla="*/ 311186 h 570124"/>
              <a:gd name="connsiteX19" fmla="*/ 1158875 w 1863725"/>
              <a:gd name="connsiteY19" fmla="*/ 346111 h 570124"/>
              <a:gd name="connsiteX20" fmla="*/ 1228725 w 1863725"/>
              <a:gd name="connsiteY20" fmla="*/ 282611 h 570124"/>
              <a:gd name="connsiteX21" fmla="*/ 1416050 w 1863725"/>
              <a:gd name="connsiteY21" fmla="*/ 533436 h 570124"/>
              <a:gd name="connsiteX22" fmla="*/ 1495425 w 1863725"/>
              <a:gd name="connsiteY22" fmla="*/ 225461 h 570124"/>
              <a:gd name="connsiteX23" fmla="*/ 1708150 w 1863725"/>
              <a:gd name="connsiteY23" fmla="*/ 368336 h 570124"/>
              <a:gd name="connsiteX24" fmla="*/ 1863725 w 1863725"/>
              <a:gd name="connsiteY24" fmla="*/ 349286 h 570124"/>
              <a:gd name="connsiteX0" fmla="*/ 0 w 1863725"/>
              <a:gd name="connsiteY0" fmla="*/ 193710 h 569586"/>
              <a:gd name="connsiteX1" fmla="*/ 76200 w 1863725"/>
              <a:gd name="connsiteY1" fmla="*/ 355635 h 569586"/>
              <a:gd name="connsiteX2" fmla="*/ 288925 w 1863725"/>
              <a:gd name="connsiteY2" fmla="*/ 406435 h 569586"/>
              <a:gd name="connsiteX3" fmla="*/ 476250 w 1863725"/>
              <a:gd name="connsiteY3" fmla="*/ 295310 h 569586"/>
              <a:gd name="connsiteX4" fmla="*/ 482600 w 1863725"/>
              <a:gd name="connsiteY4" fmla="*/ 114335 h 569586"/>
              <a:gd name="connsiteX5" fmla="*/ 349250 w 1863725"/>
              <a:gd name="connsiteY5" fmla="*/ 79410 h 569586"/>
              <a:gd name="connsiteX6" fmla="*/ 263525 w 1863725"/>
              <a:gd name="connsiteY6" fmla="*/ 184185 h 569586"/>
              <a:gd name="connsiteX7" fmla="*/ 311150 w 1863725"/>
              <a:gd name="connsiteY7" fmla="*/ 349285 h 569586"/>
              <a:gd name="connsiteX8" fmla="*/ 441325 w 1863725"/>
              <a:gd name="connsiteY8" fmla="*/ 492160 h 569586"/>
              <a:gd name="connsiteX9" fmla="*/ 615950 w 1863725"/>
              <a:gd name="connsiteY9" fmla="*/ 479460 h 569586"/>
              <a:gd name="connsiteX10" fmla="*/ 641350 w 1863725"/>
              <a:gd name="connsiteY10" fmla="*/ 301660 h 569586"/>
              <a:gd name="connsiteX11" fmla="*/ 812800 w 1863725"/>
              <a:gd name="connsiteY11" fmla="*/ 263560 h 569586"/>
              <a:gd name="connsiteX12" fmla="*/ 854075 w 1863725"/>
              <a:gd name="connsiteY12" fmla="*/ 107985 h 569586"/>
              <a:gd name="connsiteX13" fmla="*/ 974725 w 1863725"/>
              <a:gd name="connsiteY13" fmla="*/ 35 h 569586"/>
              <a:gd name="connsiteX14" fmla="*/ 1104900 w 1863725"/>
              <a:gd name="connsiteY14" fmla="*/ 98460 h 569586"/>
              <a:gd name="connsiteX15" fmla="*/ 1006475 w 1863725"/>
              <a:gd name="connsiteY15" fmla="*/ 282610 h 569586"/>
              <a:gd name="connsiteX16" fmla="*/ 857250 w 1863725"/>
              <a:gd name="connsiteY16" fmla="*/ 403260 h 569586"/>
              <a:gd name="connsiteX17" fmla="*/ 1009650 w 1863725"/>
              <a:gd name="connsiteY17" fmla="*/ 568360 h 569586"/>
              <a:gd name="connsiteX18" fmla="*/ 1076325 w 1863725"/>
              <a:gd name="connsiteY18" fmla="*/ 311185 h 569586"/>
              <a:gd name="connsiteX19" fmla="*/ 1158875 w 1863725"/>
              <a:gd name="connsiteY19" fmla="*/ 346110 h 569586"/>
              <a:gd name="connsiteX20" fmla="*/ 1228725 w 1863725"/>
              <a:gd name="connsiteY20" fmla="*/ 282610 h 569586"/>
              <a:gd name="connsiteX21" fmla="*/ 1416050 w 1863725"/>
              <a:gd name="connsiteY21" fmla="*/ 533435 h 569586"/>
              <a:gd name="connsiteX22" fmla="*/ 1495425 w 1863725"/>
              <a:gd name="connsiteY22" fmla="*/ 225460 h 569586"/>
              <a:gd name="connsiteX23" fmla="*/ 1708150 w 1863725"/>
              <a:gd name="connsiteY23" fmla="*/ 368335 h 569586"/>
              <a:gd name="connsiteX24" fmla="*/ 1863725 w 1863725"/>
              <a:gd name="connsiteY24" fmla="*/ 349285 h 569586"/>
              <a:gd name="connsiteX0" fmla="*/ 0 w 1863725"/>
              <a:gd name="connsiteY0" fmla="*/ 194047 h 569923"/>
              <a:gd name="connsiteX1" fmla="*/ 76200 w 1863725"/>
              <a:gd name="connsiteY1" fmla="*/ 355972 h 569923"/>
              <a:gd name="connsiteX2" fmla="*/ 288925 w 1863725"/>
              <a:gd name="connsiteY2" fmla="*/ 406772 h 569923"/>
              <a:gd name="connsiteX3" fmla="*/ 476250 w 1863725"/>
              <a:gd name="connsiteY3" fmla="*/ 295647 h 569923"/>
              <a:gd name="connsiteX4" fmla="*/ 482600 w 1863725"/>
              <a:gd name="connsiteY4" fmla="*/ 114672 h 569923"/>
              <a:gd name="connsiteX5" fmla="*/ 349250 w 1863725"/>
              <a:gd name="connsiteY5" fmla="*/ 79747 h 569923"/>
              <a:gd name="connsiteX6" fmla="*/ 263525 w 1863725"/>
              <a:gd name="connsiteY6" fmla="*/ 184522 h 569923"/>
              <a:gd name="connsiteX7" fmla="*/ 311150 w 1863725"/>
              <a:gd name="connsiteY7" fmla="*/ 349622 h 569923"/>
              <a:gd name="connsiteX8" fmla="*/ 441325 w 1863725"/>
              <a:gd name="connsiteY8" fmla="*/ 492497 h 569923"/>
              <a:gd name="connsiteX9" fmla="*/ 615950 w 1863725"/>
              <a:gd name="connsiteY9" fmla="*/ 479797 h 569923"/>
              <a:gd name="connsiteX10" fmla="*/ 641350 w 1863725"/>
              <a:gd name="connsiteY10" fmla="*/ 301997 h 569923"/>
              <a:gd name="connsiteX11" fmla="*/ 812800 w 1863725"/>
              <a:gd name="connsiteY11" fmla="*/ 263897 h 569923"/>
              <a:gd name="connsiteX12" fmla="*/ 854075 w 1863725"/>
              <a:gd name="connsiteY12" fmla="*/ 108322 h 569923"/>
              <a:gd name="connsiteX13" fmla="*/ 974725 w 1863725"/>
              <a:gd name="connsiteY13" fmla="*/ 372 h 569923"/>
              <a:gd name="connsiteX14" fmla="*/ 1104900 w 1863725"/>
              <a:gd name="connsiteY14" fmla="*/ 98797 h 569923"/>
              <a:gd name="connsiteX15" fmla="*/ 1006475 w 1863725"/>
              <a:gd name="connsiteY15" fmla="*/ 282947 h 569923"/>
              <a:gd name="connsiteX16" fmla="*/ 857250 w 1863725"/>
              <a:gd name="connsiteY16" fmla="*/ 403597 h 569923"/>
              <a:gd name="connsiteX17" fmla="*/ 1009650 w 1863725"/>
              <a:gd name="connsiteY17" fmla="*/ 568697 h 569923"/>
              <a:gd name="connsiteX18" fmla="*/ 1076325 w 1863725"/>
              <a:gd name="connsiteY18" fmla="*/ 311522 h 569923"/>
              <a:gd name="connsiteX19" fmla="*/ 1158875 w 1863725"/>
              <a:gd name="connsiteY19" fmla="*/ 346447 h 569923"/>
              <a:gd name="connsiteX20" fmla="*/ 1228725 w 1863725"/>
              <a:gd name="connsiteY20" fmla="*/ 282947 h 569923"/>
              <a:gd name="connsiteX21" fmla="*/ 1416050 w 1863725"/>
              <a:gd name="connsiteY21" fmla="*/ 533772 h 569923"/>
              <a:gd name="connsiteX22" fmla="*/ 1495425 w 1863725"/>
              <a:gd name="connsiteY22" fmla="*/ 225797 h 569923"/>
              <a:gd name="connsiteX23" fmla="*/ 1708150 w 1863725"/>
              <a:gd name="connsiteY23" fmla="*/ 368672 h 569923"/>
              <a:gd name="connsiteX24" fmla="*/ 1863725 w 1863725"/>
              <a:gd name="connsiteY24" fmla="*/ 349622 h 569923"/>
              <a:gd name="connsiteX0" fmla="*/ 0 w 1863725"/>
              <a:gd name="connsiteY0" fmla="*/ 194047 h 569923"/>
              <a:gd name="connsiteX1" fmla="*/ 76200 w 1863725"/>
              <a:gd name="connsiteY1" fmla="*/ 355972 h 569923"/>
              <a:gd name="connsiteX2" fmla="*/ 288925 w 1863725"/>
              <a:gd name="connsiteY2" fmla="*/ 406772 h 569923"/>
              <a:gd name="connsiteX3" fmla="*/ 476250 w 1863725"/>
              <a:gd name="connsiteY3" fmla="*/ 295647 h 569923"/>
              <a:gd name="connsiteX4" fmla="*/ 482600 w 1863725"/>
              <a:gd name="connsiteY4" fmla="*/ 114672 h 569923"/>
              <a:gd name="connsiteX5" fmla="*/ 349250 w 1863725"/>
              <a:gd name="connsiteY5" fmla="*/ 79747 h 569923"/>
              <a:gd name="connsiteX6" fmla="*/ 263525 w 1863725"/>
              <a:gd name="connsiteY6" fmla="*/ 184522 h 569923"/>
              <a:gd name="connsiteX7" fmla="*/ 311150 w 1863725"/>
              <a:gd name="connsiteY7" fmla="*/ 349622 h 569923"/>
              <a:gd name="connsiteX8" fmla="*/ 441325 w 1863725"/>
              <a:gd name="connsiteY8" fmla="*/ 492497 h 569923"/>
              <a:gd name="connsiteX9" fmla="*/ 615950 w 1863725"/>
              <a:gd name="connsiteY9" fmla="*/ 479797 h 569923"/>
              <a:gd name="connsiteX10" fmla="*/ 641350 w 1863725"/>
              <a:gd name="connsiteY10" fmla="*/ 301997 h 569923"/>
              <a:gd name="connsiteX11" fmla="*/ 812800 w 1863725"/>
              <a:gd name="connsiteY11" fmla="*/ 263897 h 569923"/>
              <a:gd name="connsiteX12" fmla="*/ 854075 w 1863725"/>
              <a:gd name="connsiteY12" fmla="*/ 108322 h 569923"/>
              <a:gd name="connsiteX13" fmla="*/ 974725 w 1863725"/>
              <a:gd name="connsiteY13" fmla="*/ 372 h 569923"/>
              <a:gd name="connsiteX14" fmla="*/ 1104900 w 1863725"/>
              <a:gd name="connsiteY14" fmla="*/ 98797 h 569923"/>
              <a:gd name="connsiteX15" fmla="*/ 1006475 w 1863725"/>
              <a:gd name="connsiteY15" fmla="*/ 282947 h 569923"/>
              <a:gd name="connsiteX16" fmla="*/ 857250 w 1863725"/>
              <a:gd name="connsiteY16" fmla="*/ 403597 h 569923"/>
              <a:gd name="connsiteX17" fmla="*/ 1009650 w 1863725"/>
              <a:gd name="connsiteY17" fmla="*/ 568697 h 569923"/>
              <a:gd name="connsiteX18" fmla="*/ 1076325 w 1863725"/>
              <a:gd name="connsiteY18" fmla="*/ 311522 h 569923"/>
              <a:gd name="connsiteX19" fmla="*/ 1158875 w 1863725"/>
              <a:gd name="connsiteY19" fmla="*/ 346447 h 569923"/>
              <a:gd name="connsiteX20" fmla="*/ 1228725 w 1863725"/>
              <a:gd name="connsiteY20" fmla="*/ 282947 h 569923"/>
              <a:gd name="connsiteX21" fmla="*/ 1416050 w 1863725"/>
              <a:gd name="connsiteY21" fmla="*/ 533772 h 569923"/>
              <a:gd name="connsiteX22" fmla="*/ 1495425 w 1863725"/>
              <a:gd name="connsiteY22" fmla="*/ 225797 h 569923"/>
              <a:gd name="connsiteX23" fmla="*/ 1708150 w 1863725"/>
              <a:gd name="connsiteY23" fmla="*/ 368672 h 569923"/>
              <a:gd name="connsiteX24" fmla="*/ 1863725 w 1863725"/>
              <a:gd name="connsiteY24" fmla="*/ 349622 h 569923"/>
              <a:gd name="connsiteX0" fmla="*/ 0 w 1863725"/>
              <a:gd name="connsiteY0" fmla="*/ 194047 h 569923"/>
              <a:gd name="connsiteX1" fmla="*/ 76200 w 1863725"/>
              <a:gd name="connsiteY1" fmla="*/ 355972 h 569923"/>
              <a:gd name="connsiteX2" fmla="*/ 288925 w 1863725"/>
              <a:gd name="connsiteY2" fmla="*/ 406772 h 569923"/>
              <a:gd name="connsiteX3" fmla="*/ 476250 w 1863725"/>
              <a:gd name="connsiteY3" fmla="*/ 295647 h 569923"/>
              <a:gd name="connsiteX4" fmla="*/ 482600 w 1863725"/>
              <a:gd name="connsiteY4" fmla="*/ 114672 h 569923"/>
              <a:gd name="connsiteX5" fmla="*/ 349250 w 1863725"/>
              <a:gd name="connsiteY5" fmla="*/ 79747 h 569923"/>
              <a:gd name="connsiteX6" fmla="*/ 263525 w 1863725"/>
              <a:gd name="connsiteY6" fmla="*/ 184522 h 569923"/>
              <a:gd name="connsiteX7" fmla="*/ 311150 w 1863725"/>
              <a:gd name="connsiteY7" fmla="*/ 349622 h 569923"/>
              <a:gd name="connsiteX8" fmla="*/ 441325 w 1863725"/>
              <a:gd name="connsiteY8" fmla="*/ 492497 h 569923"/>
              <a:gd name="connsiteX9" fmla="*/ 615950 w 1863725"/>
              <a:gd name="connsiteY9" fmla="*/ 479797 h 569923"/>
              <a:gd name="connsiteX10" fmla="*/ 641350 w 1863725"/>
              <a:gd name="connsiteY10" fmla="*/ 301997 h 569923"/>
              <a:gd name="connsiteX11" fmla="*/ 812800 w 1863725"/>
              <a:gd name="connsiteY11" fmla="*/ 263897 h 569923"/>
              <a:gd name="connsiteX12" fmla="*/ 854075 w 1863725"/>
              <a:gd name="connsiteY12" fmla="*/ 108322 h 569923"/>
              <a:gd name="connsiteX13" fmla="*/ 974725 w 1863725"/>
              <a:gd name="connsiteY13" fmla="*/ 372 h 569923"/>
              <a:gd name="connsiteX14" fmla="*/ 1104900 w 1863725"/>
              <a:gd name="connsiteY14" fmla="*/ 98797 h 569923"/>
              <a:gd name="connsiteX15" fmla="*/ 1006475 w 1863725"/>
              <a:gd name="connsiteY15" fmla="*/ 282947 h 569923"/>
              <a:gd name="connsiteX16" fmla="*/ 857250 w 1863725"/>
              <a:gd name="connsiteY16" fmla="*/ 403597 h 569923"/>
              <a:gd name="connsiteX17" fmla="*/ 1009650 w 1863725"/>
              <a:gd name="connsiteY17" fmla="*/ 568697 h 569923"/>
              <a:gd name="connsiteX18" fmla="*/ 1076325 w 1863725"/>
              <a:gd name="connsiteY18" fmla="*/ 311522 h 569923"/>
              <a:gd name="connsiteX19" fmla="*/ 1158875 w 1863725"/>
              <a:gd name="connsiteY19" fmla="*/ 346447 h 569923"/>
              <a:gd name="connsiteX20" fmla="*/ 1228725 w 1863725"/>
              <a:gd name="connsiteY20" fmla="*/ 282947 h 569923"/>
              <a:gd name="connsiteX21" fmla="*/ 1416050 w 1863725"/>
              <a:gd name="connsiteY21" fmla="*/ 533772 h 569923"/>
              <a:gd name="connsiteX22" fmla="*/ 1495425 w 1863725"/>
              <a:gd name="connsiteY22" fmla="*/ 225797 h 569923"/>
              <a:gd name="connsiteX23" fmla="*/ 1708150 w 1863725"/>
              <a:gd name="connsiteY23" fmla="*/ 368672 h 569923"/>
              <a:gd name="connsiteX24" fmla="*/ 1863725 w 1863725"/>
              <a:gd name="connsiteY24" fmla="*/ 349622 h 569923"/>
              <a:gd name="connsiteX0" fmla="*/ 0 w 1863725"/>
              <a:gd name="connsiteY0" fmla="*/ 194047 h 571062"/>
              <a:gd name="connsiteX1" fmla="*/ 76200 w 1863725"/>
              <a:gd name="connsiteY1" fmla="*/ 355972 h 571062"/>
              <a:gd name="connsiteX2" fmla="*/ 288925 w 1863725"/>
              <a:gd name="connsiteY2" fmla="*/ 406772 h 571062"/>
              <a:gd name="connsiteX3" fmla="*/ 476250 w 1863725"/>
              <a:gd name="connsiteY3" fmla="*/ 295647 h 571062"/>
              <a:gd name="connsiteX4" fmla="*/ 482600 w 1863725"/>
              <a:gd name="connsiteY4" fmla="*/ 114672 h 571062"/>
              <a:gd name="connsiteX5" fmla="*/ 349250 w 1863725"/>
              <a:gd name="connsiteY5" fmla="*/ 79747 h 571062"/>
              <a:gd name="connsiteX6" fmla="*/ 263525 w 1863725"/>
              <a:gd name="connsiteY6" fmla="*/ 184522 h 571062"/>
              <a:gd name="connsiteX7" fmla="*/ 311150 w 1863725"/>
              <a:gd name="connsiteY7" fmla="*/ 349622 h 571062"/>
              <a:gd name="connsiteX8" fmla="*/ 441325 w 1863725"/>
              <a:gd name="connsiteY8" fmla="*/ 492497 h 571062"/>
              <a:gd name="connsiteX9" fmla="*/ 615950 w 1863725"/>
              <a:gd name="connsiteY9" fmla="*/ 479797 h 571062"/>
              <a:gd name="connsiteX10" fmla="*/ 641350 w 1863725"/>
              <a:gd name="connsiteY10" fmla="*/ 301997 h 571062"/>
              <a:gd name="connsiteX11" fmla="*/ 812800 w 1863725"/>
              <a:gd name="connsiteY11" fmla="*/ 263897 h 571062"/>
              <a:gd name="connsiteX12" fmla="*/ 854075 w 1863725"/>
              <a:gd name="connsiteY12" fmla="*/ 108322 h 571062"/>
              <a:gd name="connsiteX13" fmla="*/ 974725 w 1863725"/>
              <a:gd name="connsiteY13" fmla="*/ 372 h 571062"/>
              <a:gd name="connsiteX14" fmla="*/ 1104900 w 1863725"/>
              <a:gd name="connsiteY14" fmla="*/ 98797 h 571062"/>
              <a:gd name="connsiteX15" fmla="*/ 1006475 w 1863725"/>
              <a:gd name="connsiteY15" fmla="*/ 282947 h 571062"/>
              <a:gd name="connsiteX16" fmla="*/ 857250 w 1863725"/>
              <a:gd name="connsiteY16" fmla="*/ 403597 h 571062"/>
              <a:gd name="connsiteX17" fmla="*/ 1009650 w 1863725"/>
              <a:gd name="connsiteY17" fmla="*/ 568697 h 571062"/>
              <a:gd name="connsiteX18" fmla="*/ 1076325 w 1863725"/>
              <a:gd name="connsiteY18" fmla="*/ 311522 h 571062"/>
              <a:gd name="connsiteX19" fmla="*/ 1158875 w 1863725"/>
              <a:gd name="connsiteY19" fmla="*/ 346447 h 571062"/>
              <a:gd name="connsiteX20" fmla="*/ 1228725 w 1863725"/>
              <a:gd name="connsiteY20" fmla="*/ 282947 h 571062"/>
              <a:gd name="connsiteX21" fmla="*/ 1416050 w 1863725"/>
              <a:gd name="connsiteY21" fmla="*/ 533772 h 571062"/>
              <a:gd name="connsiteX22" fmla="*/ 1495425 w 1863725"/>
              <a:gd name="connsiteY22" fmla="*/ 225797 h 571062"/>
              <a:gd name="connsiteX23" fmla="*/ 1708150 w 1863725"/>
              <a:gd name="connsiteY23" fmla="*/ 368672 h 571062"/>
              <a:gd name="connsiteX24" fmla="*/ 1863725 w 1863725"/>
              <a:gd name="connsiteY24" fmla="*/ 349622 h 571062"/>
              <a:gd name="connsiteX0" fmla="*/ 0 w 1863725"/>
              <a:gd name="connsiteY0" fmla="*/ 194047 h 582467"/>
              <a:gd name="connsiteX1" fmla="*/ 76200 w 1863725"/>
              <a:gd name="connsiteY1" fmla="*/ 355972 h 582467"/>
              <a:gd name="connsiteX2" fmla="*/ 288925 w 1863725"/>
              <a:gd name="connsiteY2" fmla="*/ 406772 h 582467"/>
              <a:gd name="connsiteX3" fmla="*/ 476250 w 1863725"/>
              <a:gd name="connsiteY3" fmla="*/ 295647 h 582467"/>
              <a:gd name="connsiteX4" fmla="*/ 482600 w 1863725"/>
              <a:gd name="connsiteY4" fmla="*/ 114672 h 582467"/>
              <a:gd name="connsiteX5" fmla="*/ 349250 w 1863725"/>
              <a:gd name="connsiteY5" fmla="*/ 79747 h 582467"/>
              <a:gd name="connsiteX6" fmla="*/ 263525 w 1863725"/>
              <a:gd name="connsiteY6" fmla="*/ 184522 h 582467"/>
              <a:gd name="connsiteX7" fmla="*/ 311150 w 1863725"/>
              <a:gd name="connsiteY7" fmla="*/ 349622 h 582467"/>
              <a:gd name="connsiteX8" fmla="*/ 441325 w 1863725"/>
              <a:gd name="connsiteY8" fmla="*/ 492497 h 582467"/>
              <a:gd name="connsiteX9" fmla="*/ 615950 w 1863725"/>
              <a:gd name="connsiteY9" fmla="*/ 479797 h 582467"/>
              <a:gd name="connsiteX10" fmla="*/ 641350 w 1863725"/>
              <a:gd name="connsiteY10" fmla="*/ 301997 h 582467"/>
              <a:gd name="connsiteX11" fmla="*/ 812800 w 1863725"/>
              <a:gd name="connsiteY11" fmla="*/ 263897 h 582467"/>
              <a:gd name="connsiteX12" fmla="*/ 854075 w 1863725"/>
              <a:gd name="connsiteY12" fmla="*/ 108322 h 582467"/>
              <a:gd name="connsiteX13" fmla="*/ 974725 w 1863725"/>
              <a:gd name="connsiteY13" fmla="*/ 372 h 582467"/>
              <a:gd name="connsiteX14" fmla="*/ 1104900 w 1863725"/>
              <a:gd name="connsiteY14" fmla="*/ 98797 h 582467"/>
              <a:gd name="connsiteX15" fmla="*/ 1006475 w 1863725"/>
              <a:gd name="connsiteY15" fmla="*/ 282947 h 582467"/>
              <a:gd name="connsiteX16" fmla="*/ 857250 w 1863725"/>
              <a:gd name="connsiteY16" fmla="*/ 403597 h 582467"/>
              <a:gd name="connsiteX17" fmla="*/ 1009650 w 1863725"/>
              <a:gd name="connsiteY17" fmla="*/ 568697 h 582467"/>
              <a:gd name="connsiteX18" fmla="*/ 1076325 w 1863725"/>
              <a:gd name="connsiteY18" fmla="*/ 311522 h 582467"/>
              <a:gd name="connsiteX19" fmla="*/ 1158875 w 1863725"/>
              <a:gd name="connsiteY19" fmla="*/ 346447 h 582467"/>
              <a:gd name="connsiteX20" fmla="*/ 1228725 w 1863725"/>
              <a:gd name="connsiteY20" fmla="*/ 282947 h 582467"/>
              <a:gd name="connsiteX21" fmla="*/ 1416050 w 1863725"/>
              <a:gd name="connsiteY21" fmla="*/ 533772 h 582467"/>
              <a:gd name="connsiteX22" fmla="*/ 1495425 w 1863725"/>
              <a:gd name="connsiteY22" fmla="*/ 225797 h 582467"/>
              <a:gd name="connsiteX23" fmla="*/ 1708150 w 1863725"/>
              <a:gd name="connsiteY23" fmla="*/ 368672 h 582467"/>
              <a:gd name="connsiteX24" fmla="*/ 1863725 w 1863725"/>
              <a:gd name="connsiteY24" fmla="*/ 349622 h 58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863725" h="582467">
                <a:moveTo>
                  <a:pt x="0" y="194047"/>
                </a:moveTo>
                <a:cubicBezTo>
                  <a:pt x="14023" y="257282"/>
                  <a:pt x="28046" y="320518"/>
                  <a:pt x="76200" y="355972"/>
                </a:cubicBezTo>
                <a:cubicBezTo>
                  <a:pt x="124354" y="391426"/>
                  <a:pt x="222250" y="416826"/>
                  <a:pt x="288925" y="406772"/>
                </a:cubicBezTo>
                <a:cubicBezTo>
                  <a:pt x="355600" y="396718"/>
                  <a:pt x="443971" y="344330"/>
                  <a:pt x="476250" y="295647"/>
                </a:cubicBezTo>
                <a:cubicBezTo>
                  <a:pt x="508529" y="246964"/>
                  <a:pt x="503767" y="150655"/>
                  <a:pt x="482600" y="114672"/>
                </a:cubicBezTo>
                <a:cubicBezTo>
                  <a:pt x="461433" y="78689"/>
                  <a:pt x="385762" y="68105"/>
                  <a:pt x="349250" y="79747"/>
                </a:cubicBezTo>
                <a:cubicBezTo>
                  <a:pt x="312738" y="91389"/>
                  <a:pt x="269875" y="139543"/>
                  <a:pt x="263525" y="184522"/>
                </a:cubicBezTo>
                <a:cubicBezTo>
                  <a:pt x="257175" y="229501"/>
                  <a:pt x="281517" y="298293"/>
                  <a:pt x="311150" y="349622"/>
                </a:cubicBezTo>
                <a:cubicBezTo>
                  <a:pt x="340783" y="400951"/>
                  <a:pt x="390525" y="470801"/>
                  <a:pt x="441325" y="492497"/>
                </a:cubicBezTo>
                <a:cubicBezTo>
                  <a:pt x="492125" y="514193"/>
                  <a:pt x="582613" y="511547"/>
                  <a:pt x="615950" y="479797"/>
                </a:cubicBezTo>
                <a:cubicBezTo>
                  <a:pt x="649287" y="448047"/>
                  <a:pt x="608542" y="337980"/>
                  <a:pt x="641350" y="301997"/>
                </a:cubicBezTo>
                <a:cubicBezTo>
                  <a:pt x="674158" y="266014"/>
                  <a:pt x="777346" y="296176"/>
                  <a:pt x="812800" y="263897"/>
                </a:cubicBezTo>
                <a:cubicBezTo>
                  <a:pt x="848254" y="231618"/>
                  <a:pt x="842963" y="209393"/>
                  <a:pt x="854075" y="108322"/>
                </a:cubicBezTo>
                <a:cubicBezTo>
                  <a:pt x="865187" y="7251"/>
                  <a:pt x="932921" y="1959"/>
                  <a:pt x="974725" y="372"/>
                </a:cubicBezTo>
                <a:cubicBezTo>
                  <a:pt x="1016529" y="-1215"/>
                  <a:pt x="1096433" y="-2274"/>
                  <a:pt x="1104900" y="98797"/>
                </a:cubicBezTo>
                <a:cubicBezTo>
                  <a:pt x="1113367" y="199868"/>
                  <a:pt x="1063625" y="225797"/>
                  <a:pt x="1006475" y="282947"/>
                </a:cubicBezTo>
                <a:cubicBezTo>
                  <a:pt x="949325" y="340097"/>
                  <a:pt x="878946" y="282947"/>
                  <a:pt x="857250" y="403597"/>
                </a:cubicBezTo>
                <a:cubicBezTo>
                  <a:pt x="835554" y="524247"/>
                  <a:pt x="919163" y="618968"/>
                  <a:pt x="1009650" y="568697"/>
                </a:cubicBezTo>
                <a:cubicBezTo>
                  <a:pt x="1100137" y="518426"/>
                  <a:pt x="1051454" y="348564"/>
                  <a:pt x="1076325" y="311522"/>
                </a:cubicBezTo>
                <a:cubicBezTo>
                  <a:pt x="1101196" y="274480"/>
                  <a:pt x="1133475" y="351209"/>
                  <a:pt x="1158875" y="346447"/>
                </a:cubicBezTo>
                <a:cubicBezTo>
                  <a:pt x="1184275" y="341685"/>
                  <a:pt x="1185863" y="251726"/>
                  <a:pt x="1228725" y="282947"/>
                </a:cubicBezTo>
                <a:cubicBezTo>
                  <a:pt x="1271588" y="314168"/>
                  <a:pt x="1317625" y="568697"/>
                  <a:pt x="1416050" y="533772"/>
                </a:cubicBezTo>
                <a:cubicBezTo>
                  <a:pt x="1514475" y="498847"/>
                  <a:pt x="1446742" y="253314"/>
                  <a:pt x="1495425" y="225797"/>
                </a:cubicBezTo>
                <a:cubicBezTo>
                  <a:pt x="1544108" y="198280"/>
                  <a:pt x="1624542" y="363910"/>
                  <a:pt x="1708150" y="368672"/>
                </a:cubicBezTo>
                <a:cubicBezTo>
                  <a:pt x="1791758" y="373434"/>
                  <a:pt x="1796521" y="353855"/>
                  <a:pt x="1863725" y="349622"/>
                </a:cubicBezTo>
              </a:path>
            </a:pathLst>
          </a:custGeom>
          <a:noFill/>
          <a:ln w="38100" cap="rnd">
            <a:solidFill>
              <a:schemeClr val="accent3"/>
            </a:solidFill>
            <a:prstDash val="sysDash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9E663439-F563-452C-B583-2E7FE7F90E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4990" y="2428464"/>
            <a:ext cx="2237720" cy="119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356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2470-20B4-41F9-AE4C-2E0D6209D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Drivers, global change and services</a:t>
            </a:r>
            <a:endParaRPr lang="en-GB" dirty="0"/>
          </a:p>
        </p:txBody>
      </p:sp>
      <p:pic>
        <p:nvPicPr>
          <p:cNvPr id="6" name="Picture 3" descr="C:\Users\clement.viguier\Documents\These\2014-2015\Prod\Images\Photos\0017320.JPG">
            <a:extLst>
              <a:ext uri="{FF2B5EF4-FFF2-40B4-BE49-F238E27FC236}">
                <a16:creationId xmlns:a16="http://schemas.microsoft.com/office/drawing/2014/main" id="{A9ED0723-EADA-4AD2-A499-4D2198C3C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030" y="4158647"/>
            <a:ext cx="2270680" cy="148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:\Users\clement.viguier\Documents\These\2014-2015\Prod\Images\Photos\Greg\0026423.jpg">
            <a:extLst>
              <a:ext uri="{FF2B5EF4-FFF2-40B4-BE49-F238E27FC236}">
                <a16:creationId xmlns:a16="http://schemas.microsoft.com/office/drawing/2014/main" id="{2953C353-98D8-4D0C-8CF1-6AA92DC35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7219" y="4096554"/>
            <a:ext cx="2417621" cy="160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8937E8F0-BBD5-4E03-9367-DF9571C0F8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51"/>
          <a:stretch/>
        </p:blipFill>
        <p:spPr bwMode="auto">
          <a:xfrm>
            <a:off x="8502514" y="5669309"/>
            <a:ext cx="1495959" cy="10639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D286E25-A9B8-4DF9-9F8C-B696FC1C3F0C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</a:blip>
          <a:stretch>
            <a:fillRect/>
          </a:stretch>
        </p:blipFill>
        <p:spPr>
          <a:xfrm>
            <a:off x="6716275" y="4422369"/>
            <a:ext cx="1888732" cy="9293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C97E5DC-B62C-4B85-B85D-4EA52103A783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</a:blip>
          <a:stretch>
            <a:fillRect/>
          </a:stretch>
        </p:blipFill>
        <p:spPr>
          <a:xfrm>
            <a:off x="6745578" y="2932148"/>
            <a:ext cx="1830126" cy="105232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DB9E11D-706F-44AA-821C-7E69BD0012AE}"/>
              </a:ext>
            </a:extLst>
          </p:cNvPr>
          <p:cNvSpPr/>
          <p:nvPr/>
        </p:nvSpPr>
        <p:spPr>
          <a:xfrm>
            <a:off x="6666587" y="2206247"/>
            <a:ext cx="19881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Myriad Pro" panose="020B0503030403020204" pitchFamily="34" charset="0"/>
              </a:rPr>
              <a:t>Summary statistics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09869FD-98E4-47A8-84D8-AF7995EC66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0456" y="3147872"/>
            <a:ext cx="2566807" cy="172940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0CCA37B-C24A-4CE2-A78E-0ECBC7C37131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</a:blip>
          <a:stretch>
            <a:fillRect/>
          </a:stretch>
        </p:blipFill>
        <p:spPr>
          <a:xfrm>
            <a:off x="10095524" y="2043721"/>
            <a:ext cx="1380720" cy="159281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334DC619-ED60-4E8E-8D10-AF4EFDAB99BE}"/>
              </a:ext>
            </a:extLst>
          </p:cNvPr>
          <p:cNvSpPr txBox="1"/>
          <p:nvPr/>
        </p:nvSpPr>
        <p:spPr>
          <a:xfrm>
            <a:off x="3967690" y="6017189"/>
            <a:ext cx="14272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Model</a:t>
            </a:r>
            <a:endParaRPr lang="en-GB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120319-B7D6-420D-A807-5C0F5ABD4354}"/>
              </a:ext>
            </a:extLst>
          </p:cNvPr>
          <p:cNvSpPr txBox="1"/>
          <p:nvPr/>
        </p:nvSpPr>
        <p:spPr>
          <a:xfrm>
            <a:off x="6780574" y="6017189"/>
            <a:ext cx="190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>
                <a:solidFill>
                  <a:schemeClr val="bg1">
                    <a:lumMod val="75000"/>
                  </a:schemeClr>
                </a:solidFill>
              </a:rPr>
              <a:t>Compute</a:t>
            </a:r>
            <a:endParaRPr lang="en-GB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E1B69F-3537-4804-ACB8-C6E04E181483}"/>
              </a:ext>
            </a:extLst>
          </p:cNvPr>
          <p:cNvSpPr txBox="1"/>
          <p:nvPr/>
        </p:nvSpPr>
        <p:spPr>
          <a:xfrm>
            <a:off x="9713514" y="6017189"/>
            <a:ext cx="1837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>
                <a:solidFill>
                  <a:schemeClr val="bg1">
                    <a:lumMod val="75000"/>
                  </a:schemeClr>
                </a:solidFill>
              </a:rPr>
              <a:t>Estimate</a:t>
            </a:r>
            <a:endParaRPr lang="en-GB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AF8431-F40A-4C1D-A180-5489F7985619}"/>
              </a:ext>
            </a:extLst>
          </p:cNvPr>
          <p:cNvSpPr txBox="1"/>
          <p:nvPr/>
        </p:nvSpPr>
        <p:spPr>
          <a:xfrm>
            <a:off x="673491" y="6017189"/>
            <a:ext cx="190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Project</a:t>
            </a:r>
            <a:endParaRPr lang="en-GB" sz="2400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5A3CA96-70D7-4C91-9384-A5C130A0604F}"/>
              </a:ext>
            </a:extLst>
          </p:cNvPr>
          <p:cNvCxnSpPr>
            <a:cxnSpLocks/>
            <a:stCxn id="29" idx="3"/>
            <a:endCxn id="30" idx="1"/>
          </p:cNvCxnSpPr>
          <p:nvPr/>
        </p:nvCxnSpPr>
        <p:spPr>
          <a:xfrm>
            <a:off x="5394977" y="6248022"/>
            <a:ext cx="1385597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DAB8089B-248D-47F3-B8AB-349FEE0BE6DC}"/>
              </a:ext>
            </a:extLst>
          </p:cNvPr>
          <p:cNvSpPr/>
          <p:nvPr/>
        </p:nvSpPr>
        <p:spPr>
          <a:xfrm>
            <a:off x="2383655" y="5997149"/>
            <a:ext cx="1740783" cy="544044"/>
          </a:xfrm>
          <a:custGeom>
            <a:avLst/>
            <a:gdLst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698625 w 1863725"/>
              <a:gd name="connsiteY23" fmla="*/ 3302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93800 w 1863725"/>
              <a:gd name="connsiteY19" fmla="*/ 36516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69570"/>
              <a:gd name="connsiteX1" fmla="*/ 76200 w 1863725"/>
              <a:gd name="connsiteY1" fmla="*/ 355636 h 569570"/>
              <a:gd name="connsiteX2" fmla="*/ 288925 w 1863725"/>
              <a:gd name="connsiteY2" fmla="*/ 406436 h 569570"/>
              <a:gd name="connsiteX3" fmla="*/ 476250 w 1863725"/>
              <a:gd name="connsiteY3" fmla="*/ 295311 h 569570"/>
              <a:gd name="connsiteX4" fmla="*/ 482600 w 1863725"/>
              <a:gd name="connsiteY4" fmla="*/ 114336 h 569570"/>
              <a:gd name="connsiteX5" fmla="*/ 349250 w 1863725"/>
              <a:gd name="connsiteY5" fmla="*/ 79411 h 569570"/>
              <a:gd name="connsiteX6" fmla="*/ 263525 w 1863725"/>
              <a:gd name="connsiteY6" fmla="*/ 184186 h 569570"/>
              <a:gd name="connsiteX7" fmla="*/ 311150 w 1863725"/>
              <a:gd name="connsiteY7" fmla="*/ 349286 h 569570"/>
              <a:gd name="connsiteX8" fmla="*/ 441325 w 1863725"/>
              <a:gd name="connsiteY8" fmla="*/ 492161 h 569570"/>
              <a:gd name="connsiteX9" fmla="*/ 615950 w 1863725"/>
              <a:gd name="connsiteY9" fmla="*/ 479461 h 569570"/>
              <a:gd name="connsiteX10" fmla="*/ 641350 w 1863725"/>
              <a:gd name="connsiteY10" fmla="*/ 301661 h 569570"/>
              <a:gd name="connsiteX11" fmla="*/ 812800 w 1863725"/>
              <a:gd name="connsiteY11" fmla="*/ 263561 h 569570"/>
              <a:gd name="connsiteX12" fmla="*/ 854075 w 1863725"/>
              <a:gd name="connsiteY12" fmla="*/ 107986 h 569570"/>
              <a:gd name="connsiteX13" fmla="*/ 974725 w 1863725"/>
              <a:gd name="connsiteY13" fmla="*/ 36 h 569570"/>
              <a:gd name="connsiteX14" fmla="*/ 1104900 w 1863725"/>
              <a:gd name="connsiteY14" fmla="*/ 98461 h 569570"/>
              <a:gd name="connsiteX15" fmla="*/ 936625 w 1863725"/>
              <a:gd name="connsiteY15" fmla="*/ 295311 h 569570"/>
              <a:gd name="connsiteX16" fmla="*/ 857250 w 1863725"/>
              <a:gd name="connsiteY16" fmla="*/ 403261 h 569570"/>
              <a:gd name="connsiteX17" fmla="*/ 1009650 w 1863725"/>
              <a:gd name="connsiteY17" fmla="*/ 568361 h 569570"/>
              <a:gd name="connsiteX18" fmla="*/ 1076325 w 1863725"/>
              <a:gd name="connsiteY18" fmla="*/ 311186 h 569570"/>
              <a:gd name="connsiteX19" fmla="*/ 1158875 w 1863725"/>
              <a:gd name="connsiteY19" fmla="*/ 346111 h 569570"/>
              <a:gd name="connsiteX20" fmla="*/ 1228725 w 1863725"/>
              <a:gd name="connsiteY20" fmla="*/ 282611 h 569570"/>
              <a:gd name="connsiteX21" fmla="*/ 1416050 w 1863725"/>
              <a:gd name="connsiteY21" fmla="*/ 533436 h 569570"/>
              <a:gd name="connsiteX22" fmla="*/ 1495425 w 1863725"/>
              <a:gd name="connsiteY22" fmla="*/ 225461 h 569570"/>
              <a:gd name="connsiteX23" fmla="*/ 1708150 w 1863725"/>
              <a:gd name="connsiteY23" fmla="*/ 368336 h 569570"/>
              <a:gd name="connsiteX24" fmla="*/ 1863725 w 1863725"/>
              <a:gd name="connsiteY24" fmla="*/ 349286 h 569570"/>
              <a:gd name="connsiteX0" fmla="*/ 0 w 1863725"/>
              <a:gd name="connsiteY0" fmla="*/ 193711 h 570124"/>
              <a:gd name="connsiteX1" fmla="*/ 76200 w 1863725"/>
              <a:gd name="connsiteY1" fmla="*/ 355636 h 570124"/>
              <a:gd name="connsiteX2" fmla="*/ 288925 w 1863725"/>
              <a:gd name="connsiteY2" fmla="*/ 406436 h 570124"/>
              <a:gd name="connsiteX3" fmla="*/ 476250 w 1863725"/>
              <a:gd name="connsiteY3" fmla="*/ 295311 h 570124"/>
              <a:gd name="connsiteX4" fmla="*/ 482600 w 1863725"/>
              <a:gd name="connsiteY4" fmla="*/ 114336 h 570124"/>
              <a:gd name="connsiteX5" fmla="*/ 349250 w 1863725"/>
              <a:gd name="connsiteY5" fmla="*/ 79411 h 570124"/>
              <a:gd name="connsiteX6" fmla="*/ 263525 w 1863725"/>
              <a:gd name="connsiteY6" fmla="*/ 184186 h 570124"/>
              <a:gd name="connsiteX7" fmla="*/ 311150 w 1863725"/>
              <a:gd name="connsiteY7" fmla="*/ 349286 h 570124"/>
              <a:gd name="connsiteX8" fmla="*/ 441325 w 1863725"/>
              <a:gd name="connsiteY8" fmla="*/ 492161 h 570124"/>
              <a:gd name="connsiteX9" fmla="*/ 615950 w 1863725"/>
              <a:gd name="connsiteY9" fmla="*/ 479461 h 570124"/>
              <a:gd name="connsiteX10" fmla="*/ 641350 w 1863725"/>
              <a:gd name="connsiteY10" fmla="*/ 301661 h 570124"/>
              <a:gd name="connsiteX11" fmla="*/ 812800 w 1863725"/>
              <a:gd name="connsiteY11" fmla="*/ 263561 h 570124"/>
              <a:gd name="connsiteX12" fmla="*/ 854075 w 1863725"/>
              <a:gd name="connsiteY12" fmla="*/ 107986 h 570124"/>
              <a:gd name="connsiteX13" fmla="*/ 974725 w 1863725"/>
              <a:gd name="connsiteY13" fmla="*/ 36 h 570124"/>
              <a:gd name="connsiteX14" fmla="*/ 1104900 w 1863725"/>
              <a:gd name="connsiteY14" fmla="*/ 98461 h 570124"/>
              <a:gd name="connsiteX15" fmla="*/ 936625 w 1863725"/>
              <a:gd name="connsiteY15" fmla="*/ 295311 h 570124"/>
              <a:gd name="connsiteX16" fmla="*/ 857250 w 1863725"/>
              <a:gd name="connsiteY16" fmla="*/ 403261 h 570124"/>
              <a:gd name="connsiteX17" fmla="*/ 1009650 w 1863725"/>
              <a:gd name="connsiteY17" fmla="*/ 568361 h 570124"/>
              <a:gd name="connsiteX18" fmla="*/ 1076325 w 1863725"/>
              <a:gd name="connsiteY18" fmla="*/ 311186 h 570124"/>
              <a:gd name="connsiteX19" fmla="*/ 1158875 w 1863725"/>
              <a:gd name="connsiteY19" fmla="*/ 346111 h 570124"/>
              <a:gd name="connsiteX20" fmla="*/ 1228725 w 1863725"/>
              <a:gd name="connsiteY20" fmla="*/ 282611 h 570124"/>
              <a:gd name="connsiteX21" fmla="*/ 1416050 w 1863725"/>
              <a:gd name="connsiteY21" fmla="*/ 533436 h 570124"/>
              <a:gd name="connsiteX22" fmla="*/ 1495425 w 1863725"/>
              <a:gd name="connsiteY22" fmla="*/ 225461 h 570124"/>
              <a:gd name="connsiteX23" fmla="*/ 1708150 w 1863725"/>
              <a:gd name="connsiteY23" fmla="*/ 368336 h 570124"/>
              <a:gd name="connsiteX24" fmla="*/ 1863725 w 1863725"/>
              <a:gd name="connsiteY24" fmla="*/ 349286 h 570124"/>
              <a:gd name="connsiteX0" fmla="*/ 0 w 1863725"/>
              <a:gd name="connsiteY0" fmla="*/ 193711 h 570124"/>
              <a:gd name="connsiteX1" fmla="*/ 76200 w 1863725"/>
              <a:gd name="connsiteY1" fmla="*/ 355636 h 570124"/>
              <a:gd name="connsiteX2" fmla="*/ 288925 w 1863725"/>
              <a:gd name="connsiteY2" fmla="*/ 406436 h 570124"/>
              <a:gd name="connsiteX3" fmla="*/ 476250 w 1863725"/>
              <a:gd name="connsiteY3" fmla="*/ 295311 h 570124"/>
              <a:gd name="connsiteX4" fmla="*/ 482600 w 1863725"/>
              <a:gd name="connsiteY4" fmla="*/ 114336 h 570124"/>
              <a:gd name="connsiteX5" fmla="*/ 349250 w 1863725"/>
              <a:gd name="connsiteY5" fmla="*/ 79411 h 570124"/>
              <a:gd name="connsiteX6" fmla="*/ 263525 w 1863725"/>
              <a:gd name="connsiteY6" fmla="*/ 184186 h 570124"/>
              <a:gd name="connsiteX7" fmla="*/ 311150 w 1863725"/>
              <a:gd name="connsiteY7" fmla="*/ 349286 h 570124"/>
              <a:gd name="connsiteX8" fmla="*/ 441325 w 1863725"/>
              <a:gd name="connsiteY8" fmla="*/ 492161 h 570124"/>
              <a:gd name="connsiteX9" fmla="*/ 615950 w 1863725"/>
              <a:gd name="connsiteY9" fmla="*/ 479461 h 570124"/>
              <a:gd name="connsiteX10" fmla="*/ 641350 w 1863725"/>
              <a:gd name="connsiteY10" fmla="*/ 301661 h 570124"/>
              <a:gd name="connsiteX11" fmla="*/ 812800 w 1863725"/>
              <a:gd name="connsiteY11" fmla="*/ 263561 h 570124"/>
              <a:gd name="connsiteX12" fmla="*/ 854075 w 1863725"/>
              <a:gd name="connsiteY12" fmla="*/ 107986 h 570124"/>
              <a:gd name="connsiteX13" fmla="*/ 974725 w 1863725"/>
              <a:gd name="connsiteY13" fmla="*/ 36 h 570124"/>
              <a:gd name="connsiteX14" fmla="*/ 1104900 w 1863725"/>
              <a:gd name="connsiteY14" fmla="*/ 98461 h 570124"/>
              <a:gd name="connsiteX15" fmla="*/ 936625 w 1863725"/>
              <a:gd name="connsiteY15" fmla="*/ 295311 h 570124"/>
              <a:gd name="connsiteX16" fmla="*/ 857250 w 1863725"/>
              <a:gd name="connsiteY16" fmla="*/ 403261 h 570124"/>
              <a:gd name="connsiteX17" fmla="*/ 1009650 w 1863725"/>
              <a:gd name="connsiteY17" fmla="*/ 568361 h 570124"/>
              <a:gd name="connsiteX18" fmla="*/ 1076325 w 1863725"/>
              <a:gd name="connsiteY18" fmla="*/ 311186 h 570124"/>
              <a:gd name="connsiteX19" fmla="*/ 1158875 w 1863725"/>
              <a:gd name="connsiteY19" fmla="*/ 346111 h 570124"/>
              <a:gd name="connsiteX20" fmla="*/ 1228725 w 1863725"/>
              <a:gd name="connsiteY20" fmla="*/ 282611 h 570124"/>
              <a:gd name="connsiteX21" fmla="*/ 1416050 w 1863725"/>
              <a:gd name="connsiteY21" fmla="*/ 533436 h 570124"/>
              <a:gd name="connsiteX22" fmla="*/ 1495425 w 1863725"/>
              <a:gd name="connsiteY22" fmla="*/ 225461 h 570124"/>
              <a:gd name="connsiteX23" fmla="*/ 1708150 w 1863725"/>
              <a:gd name="connsiteY23" fmla="*/ 368336 h 570124"/>
              <a:gd name="connsiteX24" fmla="*/ 1863725 w 1863725"/>
              <a:gd name="connsiteY24" fmla="*/ 349286 h 570124"/>
              <a:gd name="connsiteX0" fmla="*/ 0 w 1863725"/>
              <a:gd name="connsiteY0" fmla="*/ 193710 h 569586"/>
              <a:gd name="connsiteX1" fmla="*/ 76200 w 1863725"/>
              <a:gd name="connsiteY1" fmla="*/ 355635 h 569586"/>
              <a:gd name="connsiteX2" fmla="*/ 288925 w 1863725"/>
              <a:gd name="connsiteY2" fmla="*/ 406435 h 569586"/>
              <a:gd name="connsiteX3" fmla="*/ 476250 w 1863725"/>
              <a:gd name="connsiteY3" fmla="*/ 295310 h 569586"/>
              <a:gd name="connsiteX4" fmla="*/ 482600 w 1863725"/>
              <a:gd name="connsiteY4" fmla="*/ 114335 h 569586"/>
              <a:gd name="connsiteX5" fmla="*/ 349250 w 1863725"/>
              <a:gd name="connsiteY5" fmla="*/ 79410 h 569586"/>
              <a:gd name="connsiteX6" fmla="*/ 263525 w 1863725"/>
              <a:gd name="connsiteY6" fmla="*/ 184185 h 569586"/>
              <a:gd name="connsiteX7" fmla="*/ 311150 w 1863725"/>
              <a:gd name="connsiteY7" fmla="*/ 349285 h 569586"/>
              <a:gd name="connsiteX8" fmla="*/ 441325 w 1863725"/>
              <a:gd name="connsiteY8" fmla="*/ 492160 h 569586"/>
              <a:gd name="connsiteX9" fmla="*/ 615950 w 1863725"/>
              <a:gd name="connsiteY9" fmla="*/ 479460 h 569586"/>
              <a:gd name="connsiteX10" fmla="*/ 641350 w 1863725"/>
              <a:gd name="connsiteY10" fmla="*/ 301660 h 569586"/>
              <a:gd name="connsiteX11" fmla="*/ 812800 w 1863725"/>
              <a:gd name="connsiteY11" fmla="*/ 263560 h 569586"/>
              <a:gd name="connsiteX12" fmla="*/ 854075 w 1863725"/>
              <a:gd name="connsiteY12" fmla="*/ 107985 h 569586"/>
              <a:gd name="connsiteX13" fmla="*/ 974725 w 1863725"/>
              <a:gd name="connsiteY13" fmla="*/ 35 h 569586"/>
              <a:gd name="connsiteX14" fmla="*/ 1104900 w 1863725"/>
              <a:gd name="connsiteY14" fmla="*/ 98460 h 569586"/>
              <a:gd name="connsiteX15" fmla="*/ 1006475 w 1863725"/>
              <a:gd name="connsiteY15" fmla="*/ 282610 h 569586"/>
              <a:gd name="connsiteX16" fmla="*/ 857250 w 1863725"/>
              <a:gd name="connsiteY16" fmla="*/ 403260 h 569586"/>
              <a:gd name="connsiteX17" fmla="*/ 1009650 w 1863725"/>
              <a:gd name="connsiteY17" fmla="*/ 568360 h 569586"/>
              <a:gd name="connsiteX18" fmla="*/ 1076325 w 1863725"/>
              <a:gd name="connsiteY18" fmla="*/ 311185 h 569586"/>
              <a:gd name="connsiteX19" fmla="*/ 1158875 w 1863725"/>
              <a:gd name="connsiteY19" fmla="*/ 346110 h 569586"/>
              <a:gd name="connsiteX20" fmla="*/ 1228725 w 1863725"/>
              <a:gd name="connsiteY20" fmla="*/ 282610 h 569586"/>
              <a:gd name="connsiteX21" fmla="*/ 1416050 w 1863725"/>
              <a:gd name="connsiteY21" fmla="*/ 533435 h 569586"/>
              <a:gd name="connsiteX22" fmla="*/ 1495425 w 1863725"/>
              <a:gd name="connsiteY22" fmla="*/ 225460 h 569586"/>
              <a:gd name="connsiteX23" fmla="*/ 1708150 w 1863725"/>
              <a:gd name="connsiteY23" fmla="*/ 368335 h 569586"/>
              <a:gd name="connsiteX24" fmla="*/ 1863725 w 1863725"/>
              <a:gd name="connsiteY24" fmla="*/ 349285 h 569586"/>
              <a:gd name="connsiteX0" fmla="*/ 0 w 1863725"/>
              <a:gd name="connsiteY0" fmla="*/ 194047 h 569923"/>
              <a:gd name="connsiteX1" fmla="*/ 76200 w 1863725"/>
              <a:gd name="connsiteY1" fmla="*/ 355972 h 569923"/>
              <a:gd name="connsiteX2" fmla="*/ 288925 w 1863725"/>
              <a:gd name="connsiteY2" fmla="*/ 406772 h 569923"/>
              <a:gd name="connsiteX3" fmla="*/ 476250 w 1863725"/>
              <a:gd name="connsiteY3" fmla="*/ 295647 h 569923"/>
              <a:gd name="connsiteX4" fmla="*/ 482600 w 1863725"/>
              <a:gd name="connsiteY4" fmla="*/ 114672 h 569923"/>
              <a:gd name="connsiteX5" fmla="*/ 349250 w 1863725"/>
              <a:gd name="connsiteY5" fmla="*/ 79747 h 569923"/>
              <a:gd name="connsiteX6" fmla="*/ 263525 w 1863725"/>
              <a:gd name="connsiteY6" fmla="*/ 184522 h 569923"/>
              <a:gd name="connsiteX7" fmla="*/ 311150 w 1863725"/>
              <a:gd name="connsiteY7" fmla="*/ 349622 h 569923"/>
              <a:gd name="connsiteX8" fmla="*/ 441325 w 1863725"/>
              <a:gd name="connsiteY8" fmla="*/ 492497 h 569923"/>
              <a:gd name="connsiteX9" fmla="*/ 615950 w 1863725"/>
              <a:gd name="connsiteY9" fmla="*/ 479797 h 569923"/>
              <a:gd name="connsiteX10" fmla="*/ 641350 w 1863725"/>
              <a:gd name="connsiteY10" fmla="*/ 301997 h 569923"/>
              <a:gd name="connsiteX11" fmla="*/ 812800 w 1863725"/>
              <a:gd name="connsiteY11" fmla="*/ 263897 h 569923"/>
              <a:gd name="connsiteX12" fmla="*/ 854075 w 1863725"/>
              <a:gd name="connsiteY12" fmla="*/ 108322 h 569923"/>
              <a:gd name="connsiteX13" fmla="*/ 974725 w 1863725"/>
              <a:gd name="connsiteY13" fmla="*/ 372 h 569923"/>
              <a:gd name="connsiteX14" fmla="*/ 1104900 w 1863725"/>
              <a:gd name="connsiteY14" fmla="*/ 98797 h 569923"/>
              <a:gd name="connsiteX15" fmla="*/ 1006475 w 1863725"/>
              <a:gd name="connsiteY15" fmla="*/ 282947 h 569923"/>
              <a:gd name="connsiteX16" fmla="*/ 857250 w 1863725"/>
              <a:gd name="connsiteY16" fmla="*/ 403597 h 569923"/>
              <a:gd name="connsiteX17" fmla="*/ 1009650 w 1863725"/>
              <a:gd name="connsiteY17" fmla="*/ 568697 h 569923"/>
              <a:gd name="connsiteX18" fmla="*/ 1076325 w 1863725"/>
              <a:gd name="connsiteY18" fmla="*/ 311522 h 569923"/>
              <a:gd name="connsiteX19" fmla="*/ 1158875 w 1863725"/>
              <a:gd name="connsiteY19" fmla="*/ 346447 h 569923"/>
              <a:gd name="connsiteX20" fmla="*/ 1228725 w 1863725"/>
              <a:gd name="connsiteY20" fmla="*/ 282947 h 569923"/>
              <a:gd name="connsiteX21" fmla="*/ 1416050 w 1863725"/>
              <a:gd name="connsiteY21" fmla="*/ 533772 h 569923"/>
              <a:gd name="connsiteX22" fmla="*/ 1495425 w 1863725"/>
              <a:gd name="connsiteY22" fmla="*/ 225797 h 569923"/>
              <a:gd name="connsiteX23" fmla="*/ 1708150 w 1863725"/>
              <a:gd name="connsiteY23" fmla="*/ 368672 h 569923"/>
              <a:gd name="connsiteX24" fmla="*/ 1863725 w 1863725"/>
              <a:gd name="connsiteY24" fmla="*/ 349622 h 569923"/>
              <a:gd name="connsiteX0" fmla="*/ 0 w 1863725"/>
              <a:gd name="connsiteY0" fmla="*/ 194047 h 569923"/>
              <a:gd name="connsiteX1" fmla="*/ 76200 w 1863725"/>
              <a:gd name="connsiteY1" fmla="*/ 355972 h 569923"/>
              <a:gd name="connsiteX2" fmla="*/ 288925 w 1863725"/>
              <a:gd name="connsiteY2" fmla="*/ 406772 h 569923"/>
              <a:gd name="connsiteX3" fmla="*/ 476250 w 1863725"/>
              <a:gd name="connsiteY3" fmla="*/ 295647 h 569923"/>
              <a:gd name="connsiteX4" fmla="*/ 482600 w 1863725"/>
              <a:gd name="connsiteY4" fmla="*/ 114672 h 569923"/>
              <a:gd name="connsiteX5" fmla="*/ 349250 w 1863725"/>
              <a:gd name="connsiteY5" fmla="*/ 79747 h 569923"/>
              <a:gd name="connsiteX6" fmla="*/ 263525 w 1863725"/>
              <a:gd name="connsiteY6" fmla="*/ 184522 h 569923"/>
              <a:gd name="connsiteX7" fmla="*/ 311150 w 1863725"/>
              <a:gd name="connsiteY7" fmla="*/ 349622 h 569923"/>
              <a:gd name="connsiteX8" fmla="*/ 441325 w 1863725"/>
              <a:gd name="connsiteY8" fmla="*/ 492497 h 569923"/>
              <a:gd name="connsiteX9" fmla="*/ 615950 w 1863725"/>
              <a:gd name="connsiteY9" fmla="*/ 479797 h 569923"/>
              <a:gd name="connsiteX10" fmla="*/ 641350 w 1863725"/>
              <a:gd name="connsiteY10" fmla="*/ 301997 h 569923"/>
              <a:gd name="connsiteX11" fmla="*/ 812800 w 1863725"/>
              <a:gd name="connsiteY11" fmla="*/ 263897 h 569923"/>
              <a:gd name="connsiteX12" fmla="*/ 854075 w 1863725"/>
              <a:gd name="connsiteY12" fmla="*/ 108322 h 569923"/>
              <a:gd name="connsiteX13" fmla="*/ 974725 w 1863725"/>
              <a:gd name="connsiteY13" fmla="*/ 372 h 569923"/>
              <a:gd name="connsiteX14" fmla="*/ 1104900 w 1863725"/>
              <a:gd name="connsiteY14" fmla="*/ 98797 h 569923"/>
              <a:gd name="connsiteX15" fmla="*/ 1006475 w 1863725"/>
              <a:gd name="connsiteY15" fmla="*/ 282947 h 569923"/>
              <a:gd name="connsiteX16" fmla="*/ 857250 w 1863725"/>
              <a:gd name="connsiteY16" fmla="*/ 403597 h 569923"/>
              <a:gd name="connsiteX17" fmla="*/ 1009650 w 1863725"/>
              <a:gd name="connsiteY17" fmla="*/ 568697 h 569923"/>
              <a:gd name="connsiteX18" fmla="*/ 1076325 w 1863725"/>
              <a:gd name="connsiteY18" fmla="*/ 311522 h 569923"/>
              <a:gd name="connsiteX19" fmla="*/ 1158875 w 1863725"/>
              <a:gd name="connsiteY19" fmla="*/ 346447 h 569923"/>
              <a:gd name="connsiteX20" fmla="*/ 1228725 w 1863725"/>
              <a:gd name="connsiteY20" fmla="*/ 282947 h 569923"/>
              <a:gd name="connsiteX21" fmla="*/ 1416050 w 1863725"/>
              <a:gd name="connsiteY21" fmla="*/ 533772 h 569923"/>
              <a:gd name="connsiteX22" fmla="*/ 1495425 w 1863725"/>
              <a:gd name="connsiteY22" fmla="*/ 225797 h 569923"/>
              <a:gd name="connsiteX23" fmla="*/ 1708150 w 1863725"/>
              <a:gd name="connsiteY23" fmla="*/ 368672 h 569923"/>
              <a:gd name="connsiteX24" fmla="*/ 1863725 w 1863725"/>
              <a:gd name="connsiteY24" fmla="*/ 349622 h 569923"/>
              <a:gd name="connsiteX0" fmla="*/ 0 w 1863725"/>
              <a:gd name="connsiteY0" fmla="*/ 194047 h 569923"/>
              <a:gd name="connsiteX1" fmla="*/ 76200 w 1863725"/>
              <a:gd name="connsiteY1" fmla="*/ 355972 h 569923"/>
              <a:gd name="connsiteX2" fmla="*/ 288925 w 1863725"/>
              <a:gd name="connsiteY2" fmla="*/ 406772 h 569923"/>
              <a:gd name="connsiteX3" fmla="*/ 476250 w 1863725"/>
              <a:gd name="connsiteY3" fmla="*/ 295647 h 569923"/>
              <a:gd name="connsiteX4" fmla="*/ 482600 w 1863725"/>
              <a:gd name="connsiteY4" fmla="*/ 114672 h 569923"/>
              <a:gd name="connsiteX5" fmla="*/ 349250 w 1863725"/>
              <a:gd name="connsiteY5" fmla="*/ 79747 h 569923"/>
              <a:gd name="connsiteX6" fmla="*/ 263525 w 1863725"/>
              <a:gd name="connsiteY6" fmla="*/ 184522 h 569923"/>
              <a:gd name="connsiteX7" fmla="*/ 311150 w 1863725"/>
              <a:gd name="connsiteY7" fmla="*/ 349622 h 569923"/>
              <a:gd name="connsiteX8" fmla="*/ 441325 w 1863725"/>
              <a:gd name="connsiteY8" fmla="*/ 492497 h 569923"/>
              <a:gd name="connsiteX9" fmla="*/ 615950 w 1863725"/>
              <a:gd name="connsiteY9" fmla="*/ 479797 h 569923"/>
              <a:gd name="connsiteX10" fmla="*/ 641350 w 1863725"/>
              <a:gd name="connsiteY10" fmla="*/ 301997 h 569923"/>
              <a:gd name="connsiteX11" fmla="*/ 812800 w 1863725"/>
              <a:gd name="connsiteY11" fmla="*/ 263897 h 569923"/>
              <a:gd name="connsiteX12" fmla="*/ 854075 w 1863725"/>
              <a:gd name="connsiteY12" fmla="*/ 108322 h 569923"/>
              <a:gd name="connsiteX13" fmla="*/ 974725 w 1863725"/>
              <a:gd name="connsiteY13" fmla="*/ 372 h 569923"/>
              <a:gd name="connsiteX14" fmla="*/ 1104900 w 1863725"/>
              <a:gd name="connsiteY14" fmla="*/ 98797 h 569923"/>
              <a:gd name="connsiteX15" fmla="*/ 1006475 w 1863725"/>
              <a:gd name="connsiteY15" fmla="*/ 282947 h 569923"/>
              <a:gd name="connsiteX16" fmla="*/ 857250 w 1863725"/>
              <a:gd name="connsiteY16" fmla="*/ 403597 h 569923"/>
              <a:gd name="connsiteX17" fmla="*/ 1009650 w 1863725"/>
              <a:gd name="connsiteY17" fmla="*/ 568697 h 569923"/>
              <a:gd name="connsiteX18" fmla="*/ 1076325 w 1863725"/>
              <a:gd name="connsiteY18" fmla="*/ 311522 h 569923"/>
              <a:gd name="connsiteX19" fmla="*/ 1158875 w 1863725"/>
              <a:gd name="connsiteY19" fmla="*/ 346447 h 569923"/>
              <a:gd name="connsiteX20" fmla="*/ 1228725 w 1863725"/>
              <a:gd name="connsiteY20" fmla="*/ 282947 h 569923"/>
              <a:gd name="connsiteX21" fmla="*/ 1416050 w 1863725"/>
              <a:gd name="connsiteY21" fmla="*/ 533772 h 569923"/>
              <a:gd name="connsiteX22" fmla="*/ 1495425 w 1863725"/>
              <a:gd name="connsiteY22" fmla="*/ 225797 h 569923"/>
              <a:gd name="connsiteX23" fmla="*/ 1708150 w 1863725"/>
              <a:gd name="connsiteY23" fmla="*/ 368672 h 569923"/>
              <a:gd name="connsiteX24" fmla="*/ 1863725 w 1863725"/>
              <a:gd name="connsiteY24" fmla="*/ 349622 h 569923"/>
              <a:gd name="connsiteX0" fmla="*/ 0 w 1863725"/>
              <a:gd name="connsiteY0" fmla="*/ 194047 h 571062"/>
              <a:gd name="connsiteX1" fmla="*/ 76200 w 1863725"/>
              <a:gd name="connsiteY1" fmla="*/ 355972 h 571062"/>
              <a:gd name="connsiteX2" fmla="*/ 288925 w 1863725"/>
              <a:gd name="connsiteY2" fmla="*/ 406772 h 571062"/>
              <a:gd name="connsiteX3" fmla="*/ 476250 w 1863725"/>
              <a:gd name="connsiteY3" fmla="*/ 295647 h 571062"/>
              <a:gd name="connsiteX4" fmla="*/ 482600 w 1863725"/>
              <a:gd name="connsiteY4" fmla="*/ 114672 h 571062"/>
              <a:gd name="connsiteX5" fmla="*/ 349250 w 1863725"/>
              <a:gd name="connsiteY5" fmla="*/ 79747 h 571062"/>
              <a:gd name="connsiteX6" fmla="*/ 263525 w 1863725"/>
              <a:gd name="connsiteY6" fmla="*/ 184522 h 571062"/>
              <a:gd name="connsiteX7" fmla="*/ 311150 w 1863725"/>
              <a:gd name="connsiteY7" fmla="*/ 349622 h 571062"/>
              <a:gd name="connsiteX8" fmla="*/ 441325 w 1863725"/>
              <a:gd name="connsiteY8" fmla="*/ 492497 h 571062"/>
              <a:gd name="connsiteX9" fmla="*/ 615950 w 1863725"/>
              <a:gd name="connsiteY9" fmla="*/ 479797 h 571062"/>
              <a:gd name="connsiteX10" fmla="*/ 641350 w 1863725"/>
              <a:gd name="connsiteY10" fmla="*/ 301997 h 571062"/>
              <a:gd name="connsiteX11" fmla="*/ 812800 w 1863725"/>
              <a:gd name="connsiteY11" fmla="*/ 263897 h 571062"/>
              <a:gd name="connsiteX12" fmla="*/ 854075 w 1863725"/>
              <a:gd name="connsiteY12" fmla="*/ 108322 h 571062"/>
              <a:gd name="connsiteX13" fmla="*/ 974725 w 1863725"/>
              <a:gd name="connsiteY13" fmla="*/ 372 h 571062"/>
              <a:gd name="connsiteX14" fmla="*/ 1104900 w 1863725"/>
              <a:gd name="connsiteY14" fmla="*/ 98797 h 571062"/>
              <a:gd name="connsiteX15" fmla="*/ 1006475 w 1863725"/>
              <a:gd name="connsiteY15" fmla="*/ 282947 h 571062"/>
              <a:gd name="connsiteX16" fmla="*/ 857250 w 1863725"/>
              <a:gd name="connsiteY16" fmla="*/ 403597 h 571062"/>
              <a:gd name="connsiteX17" fmla="*/ 1009650 w 1863725"/>
              <a:gd name="connsiteY17" fmla="*/ 568697 h 571062"/>
              <a:gd name="connsiteX18" fmla="*/ 1076325 w 1863725"/>
              <a:gd name="connsiteY18" fmla="*/ 311522 h 571062"/>
              <a:gd name="connsiteX19" fmla="*/ 1158875 w 1863725"/>
              <a:gd name="connsiteY19" fmla="*/ 346447 h 571062"/>
              <a:gd name="connsiteX20" fmla="*/ 1228725 w 1863725"/>
              <a:gd name="connsiteY20" fmla="*/ 282947 h 571062"/>
              <a:gd name="connsiteX21" fmla="*/ 1416050 w 1863725"/>
              <a:gd name="connsiteY21" fmla="*/ 533772 h 571062"/>
              <a:gd name="connsiteX22" fmla="*/ 1495425 w 1863725"/>
              <a:gd name="connsiteY22" fmla="*/ 225797 h 571062"/>
              <a:gd name="connsiteX23" fmla="*/ 1708150 w 1863725"/>
              <a:gd name="connsiteY23" fmla="*/ 368672 h 571062"/>
              <a:gd name="connsiteX24" fmla="*/ 1863725 w 1863725"/>
              <a:gd name="connsiteY24" fmla="*/ 349622 h 571062"/>
              <a:gd name="connsiteX0" fmla="*/ 0 w 1863725"/>
              <a:gd name="connsiteY0" fmla="*/ 194047 h 582467"/>
              <a:gd name="connsiteX1" fmla="*/ 76200 w 1863725"/>
              <a:gd name="connsiteY1" fmla="*/ 355972 h 582467"/>
              <a:gd name="connsiteX2" fmla="*/ 288925 w 1863725"/>
              <a:gd name="connsiteY2" fmla="*/ 406772 h 582467"/>
              <a:gd name="connsiteX3" fmla="*/ 476250 w 1863725"/>
              <a:gd name="connsiteY3" fmla="*/ 295647 h 582467"/>
              <a:gd name="connsiteX4" fmla="*/ 482600 w 1863725"/>
              <a:gd name="connsiteY4" fmla="*/ 114672 h 582467"/>
              <a:gd name="connsiteX5" fmla="*/ 349250 w 1863725"/>
              <a:gd name="connsiteY5" fmla="*/ 79747 h 582467"/>
              <a:gd name="connsiteX6" fmla="*/ 263525 w 1863725"/>
              <a:gd name="connsiteY6" fmla="*/ 184522 h 582467"/>
              <a:gd name="connsiteX7" fmla="*/ 311150 w 1863725"/>
              <a:gd name="connsiteY7" fmla="*/ 349622 h 582467"/>
              <a:gd name="connsiteX8" fmla="*/ 441325 w 1863725"/>
              <a:gd name="connsiteY8" fmla="*/ 492497 h 582467"/>
              <a:gd name="connsiteX9" fmla="*/ 615950 w 1863725"/>
              <a:gd name="connsiteY9" fmla="*/ 479797 h 582467"/>
              <a:gd name="connsiteX10" fmla="*/ 641350 w 1863725"/>
              <a:gd name="connsiteY10" fmla="*/ 301997 h 582467"/>
              <a:gd name="connsiteX11" fmla="*/ 812800 w 1863725"/>
              <a:gd name="connsiteY11" fmla="*/ 263897 h 582467"/>
              <a:gd name="connsiteX12" fmla="*/ 854075 w 1863725"/>
              <a:gd name="connsiteY12" fmla="*/ 108322 h 582467"/>
              <a:gd name="connsiteX13" fmla="*/ 974725 w 1863725"/>
              <a:gd name="connsiteY13" fmla="*/ 372 h 582467"/>
              <a:gd name="connsiteX14" fmla="*/ 1104900 w 1863725"/>
              <a:gd name="connsiteY14" fmla="*/ 98797 h 582467"/>
              <a:gd name="connsiteX15" fmla="*/ 1006475 w 1863725"/>
              <a:gd name="connsiteY15" fmla="*/ 282947 h 582467"/>
              <a:gd name="connsiteX16" fmla="*/ 857250 w 1863725"/>
              <a:gd name="connsiteY16" fmla="*/ 403597 h 582467"/>
              <a:gd name="connsiteX17" fmla="*/ 1009650 w 1863725"/>
              <a:gd name="connsiteY17" fmla="*/ 568697 h 582467"/>
              <a:gd name="connsiteX18" fmla="*/ 1076325 w 1863725"/>
              <a:gd name="connsiteY18" fmla="*/ 311522 h 582467"/>
              <a:gd name="connsiteX19" fmla="*/ 1158875 w 1863725"/>
              <a:gd name="connsiteY19" fmla="*/ 346447 h 582467"/>
              <a:gd name="connsiteX20" fmla="*/ 1228725 w 1863725"/>
              <a:gd name="connsiteY20" fmla="*/ 282947 h 582467"/>
              <a:gd name="connsiteX21" fmla="*/ 1416050 w 1863725"/>
              <a:gd name="connsiteY21" fmla="*/ 533772 h 582467"/>
              <a:gd name="connsiteX22" fmla="*/ 1495425 w 1863725"/>
              <a:gd name="connsiteY22" fmla="*/ 225797 h 582467"/>
              <a:gd name="connsiteX23" fmla="*/ 1708150 w 1863725"/>
              <a:gd name="connsiteY23" fmla="*/ 368672 h 582467"/>
              <a:gd name="connsiteX24" fmla="*/ 1863725 w 1863725"/>
              <a:gd name="connsiteY24" fmla="*/ 349622 h 58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863725" h="582467">
                <a:moveTo>
                  <a:pt x="0" y="194047"/>
                </a:moveTo>
                <a:cubicBezTo>
                  <a:pt x="14023" y="257282"/>
                  <a:pt x="28046" y="320518"/>
                  <a:pt x="76200" y="355972"/>
                </a:cubicBezTo>
                <a:cubicBezTo>
                  <a:pt x="124354" y="391426"/>
                  <a:pt x="222250" y="416826"/>
                  <a:pt x="288925" y="406772"/>
                </a:cubicBezTo>
                <a:cubicBezTo>
                  <a:pt x="355600" y="396718"/>
                  <a:pt x="443971" y="344330"/>
                  <a:pt x="476250" y="295647"/>
                </a:cubicBezTo>
                <a:cubicBezTo>
                  <a:pt x="508529" y="246964"/>
                  <a:pt x="503767" y="150655"/>
                  <a:pt x="482600" y="114672"/>
                </a:cubicBezTo>
                <a:cubicBezTo>
                  <a:pt x="461433" y="78689"/>
                  <a:pt x="385762" y="68105"/>
                  <a:pt x="349250" y="79747"/>
                </a:cubicBezTo>
                <a:cubicBezTo>
                  <a:pt x="312738" y="91389"/>
                  <a:pt x="269875" y="139543"/>
                  <a:pt x="263525" y="184522"/>
                </a:cubicBezTo>
                <a:cubicBezTo>
                  <a:pt x="257175" y="229501"/>
                  <a:pt x="281517" y="298293"/>
                  <a:pt x="311150" y="349622"/>
                </a:cubicBezTo>
                <a:cubicBezTo>
                  <a:pt x="340783" y="400951"/>
                  <a:pt x="390525" y="470801"/>
                  <a:pt x="441325" y="492497"/>
                </a:cubicBezTo>
                <a:cubicBezTo>
                  <a:pt x="492125" y="514193"/>
                  <a:pt x="582613" y="511547"/>
                  <a:pt x="615950" y="479797"/>
                </a:cubicBezTo>
                <a:cubicBezTo>
                  <a:pt x="649287" y="448047"/>
                  <a:pt x="608542" y="337980"/>
                  <a:pt x="641350" y="301997"/>
                </a:cubicBezTo>
                <a:cubicBezTo>
                  <a:pt x="674158" y="266014"/>
                  <a:pt x="777346" y="296176"/>
                  <a:pt x="812800" y="263897"/>
                </a:cubicBezTo>
                <a:cubicBezTo>
                  <a:pt x="848254" y="231618"/>
                  <a:pt x="842963" y="209393"/>
                  <a:pt x="854075" y="108322"/>
                </a:cubicBezTo>
                <a:cubicBezTo>
                  <a:pt x="865187" y="7251"/>
                  <a:pt x="932921" y="1959"/>
                  <a:pt x="974725" y="372"/>
                </a:cubicBezTo>
                <a:cubicBezTo>
                  <a:pt x="1016529" y="-1215"/>
                  <a:pt x="1096433" y="-2274"/>
                  <a:pt x="1104900" y="98797"/>
                </a:cubicBezTo>
                <a:cubicBezTo>
                  <a:pt x="1113367" y="199868"/>
                  <a:pt x="1063625" y="225797"/>
                  <a:pt x="1006475" y="282947"/>
                </a:cubicBezTo>
                <a:cubicBezTo>
                  <a:pt x="949325" y="340097"/>
                  <a:pt x="878946" y="282947"/>
                  <a:pt x="857250" y="403597"/>
                </a:cubicBezTo>
                <a:cubicBezTo>
                  <a:pt x="835554" y="524247"/>
                  <a:pt x="919163" y="618968"/>
                  <a:pt x="1009650" y="568697"/>
                </a:cubicBezTo>
                <a:cubicBezTo>
                  <a:pt x="1100137" y="518426"/>
                  <a:pt x="1051454" y="348564"/>
                  <a:pt x="1076325" y="311522"/>
                </a:cubicBezTo>
                <a:cubicBezTo>
                  <a:pt x="1101196" y="274480"/>
                  <a:pt x="1133475" y="351209"/>
                  <a:pt x="1158875" y="346447"/>
                </a:cubicBezTo>
                <a:cubicBezTo>
                  <a:pt x="1184275" y="341685"/>
                  <a:pt x="1185863" y="251726"/>
                  <a:pt x="1228725" y="282947"/>
                </a:cubicBezTo>
                <a:cubicBezTo>
                  <a:pt x="1271588" y="314168"/>
                  <a:pt x="1317625" y="568697"/>
                  <a:pt x="1416050" y="533772"/>
                </a:cubicBezTo>
                <a:cubicBezTo>
                  <a:pt x="1514475" y="498847"/>
                  <a:pt x="1446742" y="253314"/>
                  <a:pt x="1495425" y="225797"/>
                </a:cubicBezTo>
                <a:cubicBezTo>
                  <a:pt x="1544108" y="198280"/>
                  <a:pt x="1624542" y="363910"/>
                  <a:pt x="1708150" y="368672"/>
                </a:cubicBezTo>
                <a:cubicBezTo>
                  <a:pt x="1791758" y="373434"/>
                  <a:pt x="1796521" y="353855"/>
                  <a:pt x="1863725" y="349622"/>
                </a:cubicBezTo>
              </a:path>
            </a:pathLst>
          </a:custGeom>
          <a:noFill/>
          <a:ln w="38100" cap="rnd">
            <a:solidFill>
              <a:schemeClr val="accent3"/>
            </a:solidFill>
            <a:prstDash val="sysDash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9E663439-F563-452C-B583-2E7FE7F90E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4990" y="2428464"/>
            <a:ext cx="2237720" cy="119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001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2470-20B4-41F9-AE4C-2E0D6209D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97131" cy="1325563"/>
          </a:xfrm>
        </p:spPr>
        <p:txBody>
          <a:bodyPr/>
          <a:lstStyle/>
          <a:p>
            <a:r>
              <a:rPr lang="fr-FR" dirty="0"/>
              <a:t>Intra-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variability</a:t>
            </a:r>
            <a:r>
              <a:rPr lang="fr-FR" dirty="0"/>
              <a:t> </a:t>
            </a:r>
            <a:r>
              <a:rPr lang="fr-FR" dirty="0" err="1"/>
              <a:t>matters</a:t>
            </a:r>
            <a:br>
              <a:rPr lang="fr-FR" dirty="0"/>
            </a:br>
            <a:r>
              <a:rPr lang="fr-FR" dirty="0"/>
              <a:t>and impacts the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responses</a:t>
            </a:r>
            <a:endParaRPr lang="en-GB" dirty="0"/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816D7FA1-8E97-4A24-9334-F2E06677D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188" y="2117909"/>
            <a:ext cx="3070696" cy="2992533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256023FA-243C-4AF8-8DD6-5A26EB0D27BE}"/>
              </a:ext>
            </a:extLst>
          </p:cNvPr>
          <p:cNvGrpSpPr/>
          <p:nvPr/>
        </p:nvGrpSpPr>
        <p:grpSpPr>
          <a:xfrm>
            <a:off x="4464218" y="2166716"/>
            <a:ext cx="4496988" cy="2894918"/>
            <a:chOff x="6869392" y="1692971"/>
            <a:chExt cx="5607125" cy="360956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859D286-CA2F-4ACE-9679-D0A5686EEA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69392" y="1692971"/>
              <a:ext cx="3912469" cy="3609564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DC3ECA3-917D-44B0-A34C-CB2855B1F4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41339" y="1921570"/>
              <a:ext cx="0" cy="552451"/>
            </a:xfrm>
            <a:prstGeom prst="straightConnector1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BD3C9E1-19B6-44F6-B236-12D3B099A18B}"/>
                </a:ext>
              </a:extLst>
            </p:cNvPr>
            <p:cNvSpPr txBox="1"/>
            <p:nvPr/>
          </p:nvSpPr>
          <p:spPr>
            <a:xfrm>
              <a:off x="11097637" y="1792082"/>
              <a:ext cx="1378880" cy="805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Species</a:t>
              </a:r>
              <a:r>
                <a:rPr lang="fr-F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</a:p>
            <a:p>
              <a:r>
                <a:rPr lang="fr-F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turn-over</a:t>
              </a:r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C063E4A-CB9F-4CAC-9FFE-8BE2150A3263}"/>
                </a:ext>
              </a:extLst>
            </p:cNvPr>
            <p:cNvSpPr txBox="1"/>
            <p:nvPr/>
          </p:nvSpPr>
          <p:spPr>
            <a:xfrm>
              <a:off x="11147442" y="2803705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ISV</a:t>
              </a:r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6B8F0C7-7E9E-4ACB-9564-F64F723BB8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41339" y="2702620"/>
              <a:ext cx="0" cy="552451"/>
            </a:xfrm>
            <a:prstGeom prst="straightConnector1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3970F67-106F-4B47-9142-9C7C1A5A057C}"/>
                </a:ext>
              </a:extLst>
            </p:cNvPr>
            <p:cNvSpPr/>
            <p:nvPr/>
          </p:nvSpPr>
          <p:spPr>
            <a:xfrm>
              <a:off x="10794781" y="4903419"/>
              <a:ext cx="84991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dirty="0"/>
                <a:t>Jung 2014</a:t>
              </a:r>
              <a:endParaRPr lang="en-GB" sz="1100" dirty="0"/>
            </a:p>
          </p:txBody>
        </p:sp>
      </p:grp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1B68198-66AB-42D7-A20F-28E648C8A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6096" y="5413927"/>
            <a:ext cx="4146956" cy="9410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Up to 40% of the total </a:t>
            </a:r>
            <a:r>
              <a:rPr lang="fr-FR" dirty="0" err="1"/>
              <a:t>variability</a:t>
            </a:r>
            <a:r>
              <a:rPr lang="fr-FR" dirty="0"/>
              <a:t> of </a:t>
            </a:r>
            <a:r>
              <a:rPr lang="fr-FR" dirty="0" err="1"/>
              <a:t>some</a:t>
            </a:r>
            <a:r>
              <a:rPr lang="fr-FR" dirty="0"/>
              <a:t> traits.</a:t>
            </a:r>
            <a:endParaRPr lang="en-GB" dirty="0"/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5BE38504-549F-4F25-96E6-2482F633C8D0}"/>
              </a:ext>
            </a:extLst>
          </p:cNvPr>
          <p:cNvSpPr txBox="1">
            <a:spLocks/>
          </p:cNvSpPr>
          <p:nvPr/>
        </p:nvSpPr>
        <p:spPr>
          <a:xfrm>
            <a:off x="4610083" y="5441383"/>
            <a:ext cx="4146956" cy="941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Strong impact on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response</a:t>
            </a:r>
            <a:endParaRPr lang="en-GB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44B6088F-25EC-4841-BDBB-DB93B193517C}"/>
              </a:ext>
            </a:extLst>
          </p:cNvPr>
          <p:cNvSpPr txBox="1">
            <a:spLocks/>
          </p:cNvSpPr>
          <p:nvPr/>
        </p:nvSpPr>
        <p:spPr>
          <a:xfrm>
            <a:off x="8851986" y="2117909"/>
            <a:ext cx="3147704" cy="4237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considered</a:t>
            </a:r>
            <a:r>
              <a:rPr lang="fr-FR" dirty="0"/>
              <a:t> in:</a:t>
            </a:r>
          </a:p>
          <a:p>
            <a:pPr marL="0" indent="0">
              <a:buNone/>
            </a:pPr>
            <a:r>
              <a:rPr lang="fr-FR" dirty="0"/>
              <a:t>- ES </a:t>
            </a:r>
            <a:r>
              <a:rPr lang="fr-FR" dirty="0" err="1"/>
              <a:t>assessments</a:t>
            </a: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>
              <a:buFontTx/>
              <a:buChar char="-"/>
            </a:pPr>
            <a:r>
              <a:rPr lang="fr-FR" dirty="0"/>
              <a:t>Dynamic </a:t>
            </a:r>
            <a:r>
              <a:rPr lang="fr-FR" dirty="0" err="1"/>
              <a:t>models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25795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08DEF-8A35-4815-8F68-6C8B75553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Phenotypic</a:t>
            </a:r>
            <a:r>
              <a:rPr lang="fr-FR" dirty="0"/>
              <a:t> </a:t>
            </a:r>
            <a:r>
              <a:rPr lang="fr-FR" dirty="0" err="1"/>
              <a:t>plasticity</a:t>
            </a:r>
            <a:r>
              <a:rPr lang="fr-FR" dirty="0"/>
              <a:t>, one source of variation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FFB068-2E2E-401E-8AD3-C439F9F489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4"/>
          <a:stretch/>
        </p:blipFill>
        <p:spPr>
          <a:xfrm>
            <a:off x="1151418" y="2228654"/>
            <a:ext cx="4944582" cy="3777497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9CD9FAD-A7D1-4FFE-B468-7ED4EBAB48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00874" y="2068892"/>
            <a:ext cx="4784725" cy="430593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b="1" dirty="0" err="1"/>
              <a:t>Plasticity</a:t>
            </a:r>
            <a:endParaRPr lang="fr-FR" dirty="0"/>
          </a:p>
          <a:p>
            <a:pPr marL="0" indent="0">
              <a:buNone/>
            </a:pPr>
            <a:r>
              <a:rPr lang="fr-FR" dirty="0" err="1"/>
              <a:t>Potential</a:t>
            </a:r>
            <a:r>
              <a:rPr lang="fr-FR" dirty="0"/>
              <a:t> for:</a:t>
            </a:r>
          </a:p>
          <a:p>
            <a:pPr marL="0" indent="0">
              <a:buNone/>
            </a:pPr>
            <a:r>
              <a:rPr lang="fr-FR" dirty="0"/>
              <a:t>- Important </a:t>
            </a:r>
            <a:r>
              <a:rPr lang="fr-FR" dirty="0" err="1"/>
              <a:t>role</a:t>
            </a:r>
            <a:r>
              <a:rPr lang="fr-FR" dirty="0"/>
              <a:t> in </a:t>
            </a:r>
            <a:r>
              <a:rPr lang="fr-FR" dirty="0" err="1"/>
              <a:t>response</a:t>
            </a:r>
            <a:r>
              <a:rPr lang="fr-FR" dirty="0"/>
              <a:t> to drivers;</a:t>
            </a:r>
          </a:p>
          <a:p>
            <a:pPr marL="0" indent="0">
              <a:buNone/>
            </a:pPr>
            <a:r>
              <a:rPr lang="fr-FR" dirty="0"/>
              <a:t>- </a:t>
            </a:r>
            <a:r>
              <a:rPr lang="fr-FR" dirty="0" err="1"/>
              <a:t>rapid</a:t>
            </a:r>
            <a:r>
              <a:rPr lang="fr-FR" dirty="0"/>
              <a:t> adaptation to global change.</a:t>
            </a:r>
            <a:endParaRPr lang="en-GB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dirty="0" err="1"/>
              <a:t>Often</a:t>
            </a:r>
            <a:r>
              <a:rPr lang="fr-FR" dirty="0"/>
              <a:t> </a:t>
            </a:r>
            <a:r>
              <a:rPr lang="fr-FR" dirty="0" err="1"/>
              <a:t>overlooked</a:t>
            </a:r>
            <a:r>
              <a:rPr lang="fr-FR" dirty="0"/>
              <a:t> </a:t>
            </a:r>
            <a:r>
              <a:rPr lang="fr-FR" dirty="0" err="1"/>
              <a:t>because</a:t>
            </a:r>
            <a:r>
              <a:rPr lang="fr-FR" dirty="0"/>
              <a:t> hard to </a:t>
            </a:r>
            <a:r>
              <a:rPr lang="fr-FR" dirty="0" err="1"/>
              <a:t>study</a:t>
            </a:r>
            <a:r>
              <a:rPr lang="fr-FR" dirty="0"/>
              <a:t> in </a:t>
            </a:r>
            <a:r>
              <a:rPr lang="fr-FR" dirty="0" err="1"/>
              <a:t>empircal</a:t>
            </a:r>
            <a:r>
              <a:rPr lang="fr-FR" dirty="0"/>
              <a:t> </a:t>
            </a:r>
            <a:r>
              <a:rPr lang="fr-FR" dirty="0" err="1"/>
              <a:t>experiment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8356497"/>
      </p:ext>
    </p:extLst>
  </p:cSld>
  <p:clrMapOvr>
    <a:masterClrMapping/>
  </p:clrMapOvr>
</p:sld>
</file>

<file path=ppt/theme/theme1.xml><?xml version="1.0" encoding="utf-8"?>
<a:theme xmlns:a="http://schemas.openxmlformats.org/drawingml/2006/main" name="PhD-defence">
  <a:themeElements>
    <a:clrScheme name="Ph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A4426"/>
      </a:accent1>
      <a:accent2>
        <a:srgbClr val="178E5B"/>
      </a:accent2>
      <a:accent3>
        <a:srgbClr val="F37820"/>
      </a:accent3>
      <a:accent4>
        <a:srgbClr val="36BEBE"/>
      </a:accent4>
      <a:accent5>
        <a:srgbClr val="FAC950"/>
      </a:accent5>
      <a:accent6>
        <a:srgbClr val="0C86BF"/>
      </a:accent6>
      <a:hlink>
        <a:srgbClr val="A5A5A5"/>
      </a:hlink>
      <a:folHlink>
        <a:srgbClr val="3F3F3F"/>
      </a:folHlink>
    </a:clrScheme>
    <a:fontScheme name="Custom 3">
      <a:majorFont>
        <a:latin typeface="Gill Sans MT"/>
        <a:ea typeface=""/>
        <a:cs typeface=""/>
      </a:majorFont>
      <a:minorFont>
        <a:latin typeface="Futura Bk B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hD-defence" id="{6A44465F-596F-473C-90DA-390CAE2C4EA0}" vid="{CBE85B21-356E-42C1-BF60-0D1C3DDFBC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PhD-defence</Template>
  <TotalTime>7247</TotalTime>
  <Words>1496</Words>
  <Application>Microsoft Office PowerPoint</Application>
  <PresentationFormat>Widescreen</PresentationFormat>
  <Paragraphs>355</Paragraphs>
  <Slides>52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1" baseType="lpstr">
      <vt:lpstr>Arial</vt:lpstr>
      <vt:lpstr>Futura</vt:lpstr>
      <vt:lpstr>Futura Bk BT</vt:lpstr>
      <vt:lpstr>Gill Sans MT</vt:lpstr>
      <vt:lpstr>Myanmar Text</vt:lpstr>
      <vt:lpstr>Myriad Pro</vt:lpstr>
      <vt:lpstr>Quicksand</vt:lpstr>
      <vt:lpstr>Wingdings</vt:lpstr>
      <vt:lpstr>PhD-defence</vt:lpstr>
      <vt:lpstr>Mountain grassland dynamics: integrating phenotypic plasticity in a new agent-based model</vt:lpstr>
      <vt:lpstr>Introduction</vt:lpstr>
      <vt:lpstr>The value of mountain grasslands’ diversity.</vt:lpstr>
      <vt:lpstr>Ecosystem services</vt:lpstr>
      <vt:lpstr>Assessing grassland ecosystem services</vt:lpstr>
      <vt:lpstr>Drivers, global change and services</vt:lpstr>
      <vt:lpstr>Drivers, global change and services</vt:lpstr>
      <vt:lpstr>Intra-specific variability matters and impacts the community responses</vt:lpstr>
      <vt:lpstr>Phenotypic plasticity, one source of variation</vt:lpstr>
      <vt:lpstr>We do not agree, yet</vt:lpstr>
      <vt:lpstr>Mechanistic models to understand</vt:lpstr>
      <vt:lpstr>A gap to fill</vt:lpstr>
      <vt:lpstr>Questions</vt:lpstr>
      <vt:lpstr>How does phenotypic plasticity impact grassland community properties &amp; dynamics?</vt:lpstr>
      <vt:lpstr>How does phenotypic plasticity impact grassland community properties?</vt:lpstr>
      <vt:lpstr>Concepts</vt:lpstr>
      <vt:lpstr>PowerPoint Presentation</vt:lpstr>
      <vt:lpstr>Competition</vt:lpstr>
      <vt:lpstr>Leaf Economic spectrum</vt:lpstr>
      <vt:lpstr>Active plasticity</vt:lpstr>
      <vt:lpstr>MountGrass’ processes</vt:lpstr>
      <vt:lpstr>MountGrass’ space and time: individual plant scale</vt:lpstr>
      <vt:lpstr>Plant carbon pools and allocation trade-offs</vt:lpstr>
      <vt:lpstr>Plant carbon pools and allocation trade-offs</vt:lpstr>
      <vt:lpstr>Plant carbon pools and allocation trade-offs</vt:lpstr>
      <vt:lpstr>The components of plant growth</vt:lpstr>
      <vt:lpstr>Plasticity: the functional equilibrium</vt:lpstr>
      <vt:lpstr>Plasticity in action</vt:lpstr>
      <vt:lpstr>Model summary</vt:lpstr>
      <vt:lpstr>Results</vt:lpstr>
      <vt:lpstr>PowerPoint Presentation</vt:lpstr>
      <vt:lpstr>Individual-level simulations</vt:lpstr>
      <vt:lpstr>Plasticity effect in homogeneous conditions</vt:lpstr>
      <vt:lpstr>Niche widening in homogeneous conditions</vt:lpstr>
      <vt:lpstr>Plasticity effect in heterogeneous conditions</vt:lpstr>
      <vt:lpstr>PowerPoint Presentation</vt:lpstr>
      <vt:lpstr>PowerPoint Presentation</vt:lpstr>
      <vt:lpstr>Effects of plasticity on species diversity</vt:lpstr>
      <vt:lpstr>Effects of plasticity on dominant strategy</vt:lpstr>
      <vt:lpstr>A shift in community structure</vt:lpstr>
      <vt:lpstr>Results summary</vt:lpstr>
      <vt:lpstr>Discussion</vt:lpstr>
      <vt:lpstr>How plasticity favours exploitative species?</vt:lpstr>
      <vt:lpstr>Static gain</vt:lpstr>
      <vt:lpstr>Is there a trade-off between functional and species diversity ?</vt:lpstr>
      <vt:lpstr>The limits of plasticity</vt:lpstr>
      <vt:lpstr>Conclusions &amp; Outlook</vt:lpstr>
      <vt:lpstr>Better undertanding of plasticity</vt:lpstr>
      <vt:lpstr>Better undertanding of plasticity</vt:lpstr>
      <vt:lpstr>Diverse community framework</vt:lpstr>
      <vt:lpstr>To go beyond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 grassland dynamics: integrating phenotypic plasticity in a new agent-based model</dc:title>
  <dc:creator>Clemt</dc:creator>
  <cp:lastModifiedBy>Clemt</cp:lastModifiedBy>
  <cp:revision>192</cp:revision>
  <dcterms:created xsi:type="dcterms:W3CDTF">2018-11-06T10:56:40Z</dcterms:created>
  <dcterms:modified xsi:type="dcterms:W3CDTF">2018-11-21T12:36:06Z</dcterms:modified>
</cp:coreProperties>
</file>